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E6AD"/>
    <a:srgbClr val="63ECCF"/>
    <a:srgbClr val="02C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>
        <p:scale>
          <a:sx n="50" d="100"/>
          <a:sy n="50" d="100"/>
        </p:scale>
        <p:origin x="21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7B07-6B1C-4D21-AF31-13E466250D3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C87A-256D-45A9-B7D3-8525ACD1D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8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ЭКОСИСТЕМА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C87A-256D-45A9-B7D3-8525ACD1DD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2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3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6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1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C81F-913A-4978-BADF-1EDEDCCAA2C6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821B-8A00-4927-B668-F0305D86E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alpha val="0"/>
              </a:schemeClr>
            </a:gs>
            <a:gs pos="676">
              <a:srgbClr val="FFFF00">
                <a:alpha val="82000"/>
              </a:srgbClr>
            </a:gs>
            <a:gs pos="68000">
              <a:srgbClr val="41E6AD">
                <a:alpha val="21000"/>
              </a:srgbClr>
            </a:gs>
            <a:gs pos="100000">
              <a:srgbClr val="02CBDC">
                <a:alpha val="8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>
          <a:xfrm>
            <a:off x="408372" y="0"/>
            <a:ext cx="6462328" cy="1968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2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5384800"/>
            <a:ext cx="4521200" cy="452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34" b="20938" l="60742" r="80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74" t="6148" r="16667" b="77334"/>
          <a:stretch/>
        </p:blipFill>
        <p:spPr>
          <a:xfrm rot="19687433">
            <a:off x="5481764" y="3532247"/>
            <a:ext cx="1036366" cy="8820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9400" y="1780128"/>
            <a:ext cx="6184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9000 студентов отметили привлекательность Сбера для начинающих специалистов. Стань частью нашей команды «Поддержка партнеров и ипотечного кредитования». Мы открыли набор специалистов по взаимодействию с </a:t>
            </a:r>
            <a:r>
              <a:rPr lang="ru-RU" sz="1200" dirty="0" err="1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Росреестром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.</a:t>
            </a:r>
            <a:endParaRPr lang="ru-RU" sz="1200" dirty="0">
              <a:solidFill>
                <a:prstClr val="black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2DDB7687-8F63-6E45-BC40-0C7BB770025D}"/>
              </a:ext>
            </a:extLst>
          </p:cNvPr>
          <p:cNvSpPr txBox="1">
            <a:spLocks/>
          </p:cNvSpPr>
          <p:nvPr/>
        </p:nvSpPr>
        <p:spPr>
          <a:xfrm>
            <a:off x="279400" y="179928"/>
            <a:ext cx="5130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defRPr sz="4400" b="1" i="0">
                <a:gradFill>
                  <a:gsLst>
                    <a:gs pos="57000">
                      <a:schemeClr val="tx2"/>
                    </a:gs>
                    <a:gs pos="83000">
                      <a:srgbClr val="119FD3"/>
                    </a:gs>
                    <a:gs pos="100000">
                      <a:srgbClr val="2DCCC5"/>
                    </a:gs>
                  </a:gsLst>
                  <a:lin ang="0" scaled="0"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4800" dirty="0" smtClean="0">
                <a:gradFill>
                  <a:gsLst>
                    <a:gs pos="0">
                      <a:srgbClr val="00465B"/>
                    </a:gs>
                    <a:gs pos="22405">
                      <a:srgbClr val="00AFE7"/>
                    </a:gs>
                    <a:gs pos="53600">
                      <a:srgbClr val="009D85"/>
                    </a:gs>
                    <a:gs pos="100000">
                      <a:srgbClr val="20353F"/>
                    </a:gs>
                  </a:gsLst>
                  <a:lin ang="0" scaled="1"/>
                </a:gradFill>
                <a:latin typeface="SB Sans Display"/>
              </a:rPr>
              <a:t>Приглашаем на работу в СБЕР!</a:t>
            </a:r>
            <a:endParaRPr lang="ru-RU" sz="4800" dirty="0">
              <a:gradFill>
                <a:gsLst>
                  <a:gs pos="0">
                    <a:srgbClr val="00465B"/>
                  </a:gs>
                  <a:gs pos="22405">
                    <a:srgbClr val="00AFE7"/>
                  </a:gs>
                  <a:gs pos="53600">
                    <a:srgbClr val="009D85"/>
                  </a:gs>
                  <a:gs pos="100000">
                    <a:srgbClr val="20353F"/>
                  </a:gs>
                </a:gsLst>
                <a:lin ang="0" scaled="1"/>
              </a:gradFill>
              <a:latin typeface="SB Sans Display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521FA47-914C-7247-906C-E921E69FFF18}"/>
              </a:ext>
            </a:extLst>
          </p:cNvPr>
          <p:cNvSpPr/>
          <p:nvPr/>
        </p:nvSpPr>
        <p:spPr>
          <a:xfrm>
            <a:off x="279400" y="2707726"/>
            <a:ext cx="6184900" cy="140295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0" dir="5400000" sx="100210" sy="100210" algn="ctr" rotWithShape="0">
              <a:srgbClr val="000000">
                <a:alpha val="148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SB Sans Display"/>
              <a:ea typeface="+mn-ea"/>
              <a:cs typeface="SB Sans Text" panose="020B0503040504020204" pitchFamily="34" charset="-52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521FA47-914C-7247-906C-E921E69FFF18}"/>
              </a:ext>
            </a:extLst>
          </p:cNvPr>
          <p:cNvSpPr/>
          <p:nvPr/>
        </p:nvSpPr>
        <p:spPr>
          <a:xfrm>
            <a:off x="279400" y="4442853"/>
            <a:ext cx="6184900" cy="213797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0" dir="5400000" sx="100210" sy="100210" algn="ctr" rotWithShape="0">
              <a:srgbClr val="000000">
                <a:alpha val="148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SB Sans Display"/>
              <a:ea typeface="+mn-ea"/>
              <a:cs typeface="SB Sans Text" panose="020B0503040504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62301" y="8754342"/>
            <a:ext cx="328945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п</a:t>
            </a:r>
            <a:r>
              <a:rPr lang="ru-RU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ереходи по </a:t>
            </a:r>
            <a:r>
              <a:rPr lang="en-US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QR-</a:t>
            </a:r>
            <a:r>
              <a:rPr lang="ru-RU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коду и </a:t>
            </a:r>
            <a:r>
              <a:rPr lang="ru-RU" sz="100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о</a:t>
            </a:r>
            <a:r>
              <a:rPr lang="ru-RU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ткликайся на вакансию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п</a:t>
            </a:r>
            <a:r>
              <a:rPr lang="ru-RU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о </a:t>
            </a:r>
            <a:r>
              <a:rPr lang="ru-RU" sz="100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всем вопросам </a:t>
            </a:r>
            <a:r>
              <a:rPr lang="ru-RU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звони 88007070070 доб. номер 8-51091518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направляй резюме в команду </a:t>
            </a:r>
            <a:r>
              <a:rPr lang="en-US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HR </a:t>
            </a:r>
            <a:r>
              <a:rPr lang="ru-RU" sz="1000" dirty="0" err="1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Сбера</a:t>
            </a:r>
            <a:r>
              <a:rPr lang="ru-RU" sz="100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 </a:t>
            </a:r>
            <a:r>
              <a:rPr lang="en-US" sz="10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eolesnaya@sberbank.ru</a:t>
            </a:r>
            <a:r>
              <a:rPr lang="ru-RU" sz="125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/>
            </a:r>
            <a:br>
              <a:rPr lang="ru-RU" sz="125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</a:br>
            <a:endParaRPr lang="ru-RU" sz="1250" dirty="0">
              <a:latin typeface="SB Sans Text Medium" panose="020B0603040504020204" pitchFamily="34" charset="-52"/>
              <a:cs typeface="SB Sans Text Medium" panose="020B0603040504020204" pitchFamily="34" charset="-52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F521FA47-914C-7247-906C-E921E69FFF18}"/>
              </a:ext>
            </a:extLst>
          </p:cNvPr>
          <p:cNvSpPr/>
          <p:nvPr/>
        </p:nvSpPr>
        <p:spPr>
          <a:xfrm>
            <a:off x="2425281" y="5977200"/>
            <a:ext cx="4026469" cy="306308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0" dir="5400000" sx="100210" sy="100210" algn="ctr" rotWithShape="0">
              <a:srgbClr val="000000">
                <a:alpha val="148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SB Sans Display"/>
              <a:ea typeface="+mn-ea"/>
              <a:cs typeface="SB Sans Text" panose="020B0503040504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8372" y="2892964"/>
            <a:ext cx="559157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Эта работа подойдет тебе, если 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уверенный пользователь ПК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коммуникабелен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обладаешь грамотной устной и письменной речью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в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ладеешь методом быстрой печати</a:t>
            </a:r>
            <a:endParaRPr lang="ru-RU" sz="1200" dirty="0">
              <a:solidFill>
                <a:prstClr val="black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  <a:p>
            <a:endParaRPr lang="ru-RU" sz="1050" b="1" dirty="0" smtClean="0">
              <a:latin typeface="SB Sans Text Medium" panose="020B0603040504020204" pitchFamily="34" charset="-52"/>
              <a:cs typeface="SB Sans Text Medium" panose="020B0603040504020204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372" y="4601294"/>
            <a:ext cx="5972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SB Sans Text Medium" panose="020B0603040504020204" pitchFamily="34" charset="-52"/>
                <a:cs typeface="SB Sans Text Medium" panose="020B0603040504020204" pitchFamily="34" charset="-52"/>
              </a:rPr>
              <a:t>Тебе предстоит</a:t>
            </a:r>
            <a:r>
              <a:rPr lang="ru-RU" sz="1600" b="1" dirty="0" smtClean="0">
                <a:solidFill>
                  <a:prstClr val="black"/>
                </a:solidFill>
                <a:latin typeface="SB Sans Text Medium" panose="020B0603040504020204" pitchFamily="34" charset="-52"/>
                <a:cs typeface="SB Sans Text Medium" panose="020B0603040504020204" pitchFamily="34" charset="-5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отвечать на вопросы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клиентов в письменной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устной форме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путем ведения чатов и телефонных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принимать заявки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на заказные звонки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информировать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по снятию обременения, запуску процесса по снятию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обременения</a:t>
            </a:r>
            <a:endParaRPr lang="ru-RU" sz="1200" dirty="0">
              <a:solidFill>
                <a:prstClr val="black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2209" y="6243678"/>
            <a:ext cx="3924300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Мы предлагаем: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prstClr val="black"/>
              </a:solidFill>
              <a:latin typeface="SB Sans Text Medium" panose="020B0603040504020204" pitchFamily="34" charset="-52"/>
              <a:cs typeface="SB Sans Text Medium" panose="020B0603040504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отличный старт для начала карьеры в </a:t>
            </a:r>
            <a:r>
              <a:rPr lang="ru-RU" sz="1200" dirty="0" err="1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Сбере</a:t>
            </a:r>
            <a:endParaRPr lang="ru-RU" sz="1200" dirty="0" smtClean="0">
              <a:solidFill>
                <a:prstClr val="black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график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работы: сменный, плавающие выходные дни </a:t>
            </a:r>
            <a:r>
              <a:rPr lang="ru-RU" sz="105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смены могут начинаться в разное время)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обучение и наставничество с первого рабочего дня</a:t>
            </a:r>
            <a:endParaRPr lang="en-US" sz="1200" dirty="0" smtClean="0">
              <a:solidFill>
                <a:prstClr val="black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г</a:t>
            </a:r>
            <a:r>
              <a:rPr lang="ru-RU" sz="1200" dirty="0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арантированный стабильный  оклад 40700 рублей, квартальную  и годовую премию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л</a:t>
            </a:r>
            <a:r>
              <a:rPr lang="ru-RU" sz="1200" dirty="0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ьготы </a:t>
            </a:r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по кредитам и корпоративные </a:t>
            </a:r>
            <a:r>
              <a:rPr lang="ru-RU" sz="1200" dirty="0" smtClean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скидки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</a:br>
            <a:endParaRPr lang="ru-RU" sz="1200" dirty="0">
              <a:solidFill>
                <a:prstClr val="black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558" y="8836017"/>
            <a:ext cx="916601" cy="958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41E6A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764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168</Words>
  <Application>Microsoft Office PowerPoint</Application>
  <PresentationFormat>Лист A4 (210x297 мм)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SB Sans Display</vt:lpstr>
      <vt:lpstr>SB Sans Text</vt:lpstr>
      <vt:lpstr>SB Sans Text Light</vt:lpstr>
      <vt:lpstr>SB Sans Text Medium</vt:lpstr>
      <vt:lpstr>Тема Office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Кочнева Елена Вячеславовна</dc:creator>
  <cp:lastModifiedBy>Хорошавцева Полина Андреевна</cp:lastModifiedBy>
  <cp:revision>26</cp:revision>
  <dcterms:created xsi:type="dcterms:W3CDTF">2023-06-19T07:50:49Z</dcterms:created>
  <dcterms:modified xsi:type="dcterms:W3CDTF">2024-03-24T12:37:22Z</dcterms:modified>
</cp:coreProperties>
</file>