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8" r:id="rId2"/>
    <p:sldId id="256" r:id="rId3"/>
    <p:sldId id="259" r:id="rId4"/>
    <p:sldId id="257" r:id="rId5"/>
    <p:sldId id="260" r:id="rId6"/>
    <p:sldId id="261" r:id="rId7"/>
    <p:sldId id="262" r:id="rId8"/>
  </p:sldIdLst>
  <p:sldSz cx="15122525" cy="10693400"/>
  <p:notesSz cx="6858000" cy="9144000"/>
  <p:defaultTextStyle>
    <a:defPPr>
      <a:defRPr lang="ru-RU"/>
    </a:defPPr>
    <a:lvl1pPr marL="0" algn="l" defTabSz="147512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37564" algn="l" defTabSz="147512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75128" algn="l" defTabSz="147512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212693" algn="l" defTabSz="147512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50257" algn="l" defTabSz="147512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87821" algn="l" defTabSz="147512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425385" algn="l" defTabSz="147512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162949" algn="l" defTabSz="147512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900513" algn="l" defTabSz="147512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>
          <p15:clr>
            <a:srgbClr val="A4A3A4"/>
          </p15:clr>
        </p15:guide>
        <p15:guide id="2" pos="476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3746"/>
    <a:srgbClr val="00AFAA"/>
    <a:srgbClr val="757B92"/>
    <a:srgbClr val="00B5E2"/>
    <a:srgbClr val="FF5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4" autoAdjust="0"/>
    <p:restoredTop sz="92837" autoAdjust="0"/>
  </p:normalViewPr>
  <p:slideViewPr>
    <p:cSldViewPr>
      <p:cViewPr varScale="1">
        <p:scale>
          <a:sx n="55" d="100"/>
          <a:sy n="55" d="100"/>
        </p:scale>
        <p:origin x="1498" y="67"/>
      </p:cViewPr>
      <p:guideLst>
        <p:guide orient="horz" pos="3368"/>
        <p:guide pos="476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7C44F2-CCF6-4461-957D-AC8FE421E0AE}" type="datetimeFigureOut">
              <a:rPr lang="ru-RU" smtClean="0"/>
              <a:pPr/>
              <a:t>17.08.2023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B5AEFA-6F0E-4628-A048-5F134C9CE6B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47512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737564" algn="l" defTabSz="147512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475128" algn="l" defTabSz="147512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2212693" algn="l" defTabSz="147512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950257" algn="l" defTabSz="147512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3687821" algn="l" defTabSz="147512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4425385" algn="l" defTabSz="147512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5162949" algn="l" defTabSz="147512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5900513" algn="l" defTabSz="147512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B5AEFA-6F0E-4628-A048-5F134C9CE6BA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51378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5AEFA-6F0E-4628-A048-5F134C9CE6BA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B5AEFA-6F0E-4628-A048-5F134C9CE6BA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42141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B5AEFA-6F0E-4628-A048-5F134C9CE6BA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2877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34190" y="3321887"/>
            <a:ext cx="12854146" cy="229215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68379" y="6059593"/>
            <a:ext cx="10585768" cy="273275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37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751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2126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502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878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4253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162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9005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0963831" y="428233"/>
            <a:ext cx="3402568" cy="912404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56126" y="428233"/>
            <a:ext cx="9955662" cy="912404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4575" y="6871501"/>
            <a:ext cx="12854146" cy="2123828"/>
          </a:xfrm>
        </p:spPr>
        <p:txBody>
          <a:bodyPr anchor="t"/>
          <a:lstStyle>
            <a:lvl1pPr algn="l">
              <a:defRPr sz="65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94575" y="4532320"/>
            <a:ext cx="12854146" cy="2339181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37564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75128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212693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4pPr>
            <a:lvl5pPr marL="2950257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5pPr>
            <a:lvl6pPr marL="3687821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6pPr>
            <a:lvl7pPr marL="4425385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7pPr>
            <a:lvl8pPr marL="5162949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8pPr>
            <a:lvl9pPr marL="5900513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56126" y="2495128"/>
            <a:ext cx="6679115" cy="7057149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7687284" y="2495128"/>
            <a:ext cx="6679115" cy="7057149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6127" y="2393640"/>
            <a:ext cx="6681741" cy="997555"/>
          </a:xfrm>
        </p:spPr>
        <p:txBody>
          <a:bodyPr anchor="b"/>
          <a:lstStyle>
            <a:lvl1pPr marL="0" indent="0">
              <a:buNone/>
              <a:defRPr sz="3900" b="1"/>
            </a:lvl1pPr>
            <a:lvl2pPr marL="737564" indent="0">
              <a:buNone/>
              <a:defRPr sz="3200" b="1"/>
            </a:lvl2pPr>
            <a:lvl3pPr marL="1475128" indent="0">
              <a:buNone/>
              <a:defRPr sz="2900" b="1"/>
            </a:lvl3pPr>
            <a:lvl4pPr marL="2212693" indent="0">
              <a:buNone/>
              <a:defRPr sz="2500" b="1"/>
            </a:lvl4pPr>
            <a:lvl5pPr marL="2950257" indent="0">
              <a:buNone/>
              <a:defRPr sz="2500" b="1"/>
            </a:lvl5pPr>
            <a:lvl6pPr marL="3687821" indent="0">
              <a:buNone/>
              <a:defRPr sz="2500" b="1"/>
            </a:lvl6pPr>
            <a:lvl7pPr marL="4425385" indent="0">
              <a:buNone/>
              <a:defRPr sz="2500" b="1"/>
            </a:lvl7pPr>
            <a:lvl8pPr marL="5162949" indent="0">
              <a:buNone/>
              <a:defRPr sz="2500" b="1"/>
            </a:lvl8pPr>
            <a:lvl9pPr marL="5900513" indent="0">
              <a:buNone/>
              <a:defRPr sz="25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756127" y="3391195"/>
            <a:ext cx="6681741" cy="6161082"/>
          </a:xfrm>
        </p:spPr>
        <p:txBody>
          <a:bodyPr/>
          <a:lstStyle>
            <a:lvl1pPr>
              <a:defRPr sz="39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7682034" y="2393640"/>
            <a:ext cx="6684366" cy="997555"/>
          </a:xfrm>
        </p:spPr>
        <p:txBody>
          <a:bodyPr anchor="b"/>
          <a:lstStyle>
            <a:lvl1pPr marL="0" indent="0">
              <a:buNone/>
              <a:defRPr sz="3900" b="1"/>
            </a:lvl1pPr>
            <a:lvl2pPr marL="737564" indent="0">
              <a:buNone/>
              <a:defRPr sz="3200" b="1"/>
            </a:lvl2pPr>
            <a:lvl3pPr marL="1475128" indent="0">
              <a:buNone/>
              <a:defRPr sz="2900" b="1"/>
            </a:lvl3pPr>
            <a:lvl4pPr marL="2212693" indent="0">
              <a:buNone/>
              <a:defRPr sz="2500" b="1"/>
            </a:lvl4pPr>
            <a:lvl5pPr marL="2950257" indent="0">
              <a:buNone/>
              <a:defRPr sz="2500" b="1"/>
            </a:lvl5pPr>
            <a:lvl6pPr marL="3687821" indent="0">
              <a:buNone/>
              <a:defRPr sz="2500" b="1"/>
            </a:lvl6pPr>
            <a:lvl7pPr marL="4425385" indent="0">
              <a:buNone/>
              <a:defRPr sz="2500" b="1"/>
            </a:lvl7pPr>
            <a:lvl8pPr marL="5162949" indent="0">
              <a:buNone/>
              <a:defRPr sz="2500" b="1"/>
            </a:lvl8pPr>
            <a:lvl9pPr marL="5900513" indent="0">
              <a:buNone/>
              <a:defRPr sz="25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7682034" y="3391195"/>
            <a:ext cx="6684366" cy="6161082"/>
          </a:xfrm>
        </p:spPr>
        <p:txBody>
          <a:bodyPr/>
          <a:lstStyle>
            <a:lvl1pPr>
              <a:defRPr sz="39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6128" y="425756"/>
            <a:ext cx="4975206" cy="1811937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912487" y="425757"/>
            <a:ext cx="8453912" cy="9126520"/>
          </a:xfrm>
        </p:spPr>
        <p:txBody>
          <a:bodyPr/>
          <a:lstStyle>
            <a:lvl1pPr>
              <a:defRPr sz="5200"/>
            </a:lvl1pPr>
            <a:lvl2pPr>
              <a:defRPr sz="4500"/>
            </a:lvl2pPr>
            <a:lvl3pPr>
              <a:defRPr sz="39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56128" y="2237694"/>
            <a:ext cx="4975206" cy="7314583"/>
          </a:xfrm>
        </p:spPr>
        <p:txBody>
          <a:bodyPr/>
          <a:lstStyle>
            <a:lvl1pPr marL="0" indent="0">
              <a:buNone/>
              <a:defRPr sz="2300"/>
            </a:lvl1pPr>
            <a:lvl2pPr marL="737564" indent="0">
              <a:buNone/>
              <a:defRPr sz="2000"/>
            </a:lvl2pPr>
            <a:lvl3pPr marL="1475128" indent="0">
              <a:buNone/>
              <a:defRPr sz="1600"/>
            </a:lvl3pPr>
            <a:lvl4pPr marL="2212693" indent="0">
              <a:buNone/>
              <a:defRPr sz="1500"/>
            </a:lvl4pPr>
            <a:lvl5pPr marL="2950257" indent="0">
              <a:buNone/>
              <a:defRPr sz="1500"/>
            </a:lvl5pPr>
            <a:lvl6pPr marL="3687821" indent="0">
              <a:buNone/>
              <a:defRPr sz="1500"/>
            </a:lvl6pPr>
            <a:lvl7pPr marL="4425385" indent="0">
              <a:buNone/>
              <a:defRPr sz="1500"/>
            </a:lvl7pPr>
            <a:lvl8pPr marL="5162949" indent="0">
              <a:buNone/>
              <a:defRPr sz="1500"/>
            </a:lvl8pPr>
            <a:lvl9pPr marL="5900513" indent="0">
              <a:buNone/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64121" y="7485381"/>
            <a:ext cx="9073515" cy="88369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64121" y="955475"/>
            <a:ext cx="9073515" cy="6416040"/>
          </a:xfrm>
        </p:spPr>
        <p:txBody>
          <a:bodyPr/>
          <a:lstStyle>
            <a:lvl1pPr marL="0" indent="0">
              <a:buNone/>
              <a:defRPr sz="5200"/>
            </a:lvl1pPr>
            <a:lvl2pPr marL="737564" indent="0">
              <a:buNone/>
              <a:defRPr sz="4500"/>
            </a:lvl2pPr>
            <a:lvl3pPr marL="1475128" indent="0">
              <a:buNone/>
              <a:defRPr sz="3900"/>
            </a:lvl3pPr>
            <a:lvl4pPr marL="2212693" indent="0">
              <a:buNone/>
              <a:defRPr sz="3200"/>
            </a:lvl4pPr>
            <a:lvl5pPr marL="2950257" indent="0">
              <a:buNone/>
              <a:defRPr sz="3200"/>
            </a:lvl5pPr>
            <a:lvl6pPr marL="3687821" indent="0">
              <a:buNone/>
              <a:defRPr sz="3200"/>
            </a:lvl6pPr>
            <a:lvl7pPr marL="4425385" indent="0">
              <a:buNone/>
              <a:defRPr sz="3200"/>
            </a:lvl7pPr>
            <a:lvl8pPr marL="5162949" indent="0">
              <a:buNone/>
              <a:defRPr sz="3200"/>
            </a:lvl8pPr>
            <a:lvl9pPr marL="5900513" indent="0">
              <a:buNone/>
              <a:defRPr sz="32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964121" y="8369072"/>
            <a:ext cx="9073515" cy="1254989"/>
          </a:xfrm>
        </p:spPr>
        <p:txBody>
          <a:bodyPr/>
          <a:lstStyle>
            <a:lvl1pPr marL="0" indent="0">
              <a:buNone/>
              <a:defRPr sz="2300"/>
            </a:lvl1pPr>
            <a:lvl2pPr marL="737564" indent="0">
              <a:buNone/>
              <a:defRPr sz="2000"/>
            </a:lvl2pPr>
            <a:lvl3pPr marL="1475128" indent="0">
              <a:buNone/>
              <a:defRPr sz="1600"/>
            </a:lvl3pPr>
            <a:lvl4pPr marL="2212693" indent="0">
              <a:buNone/>
              <a:defRPr sz="1500"/>
            </a:lvl4pPr>
            <a:lvl5pPr marL="2950257" indent="0">
              <a:buNone/>
              <a:defRPr sz="1500"/>
            </a:lvl5pPr>
            <a:lvl6pPr marL="3687821" indent="0">
              <a:buNone/>
              <a:defRPr sz="1500"/>
            </a:lvl6pPr>
            <a:lvl7pPr marL="4425385" indent="0">
              <a:buNone/>
              <a:defRPr sz="1500"/>
            </a:lvl7pPr>
            <a:lvl8pPr marL="5162949" indent="0">
              <a:buNone/>
              <a:defRPr sz="1500"/>
            </a:lvl8pPr>
            <a:lvl9pPr marL="5900513" indent="0">
              <a:buNone/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6126" y="428232"/>
            <a:ext cx="13610273" cy="1782233"/>
          </a:xfrm>
          <a:prstGeom prst="rect">
            <a:avLst/>
          </a:prstGeom>
        </p:spPr>
        <p:txBody>
          <a:bodyPr vert="horz" lIns="147513" tIns="73756" rIns="147513" bIns="73756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6126" y="2495128"/>
            <a:ext cx="13610273" cy="7057149"/>
          </a:xfrm>
          <a:prstGeom prst="rect">
            <a:avLst/>
          </a:prstGeom>
        </p:spPr>
        <p:txBody>
          <a:bodyPr vert="horz" lIns="147513" tIns="73756" rIns="147513" bIns="73756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56126" y="9911199"/>
            <a:ext cx="3528589" cy="569325"/>
          </a:xfrm>
          <a:prstGeom prst="rect">
            <a:avLst/>
          </a:prstGeom>
        </p:spPr>
        <p:txBody>
          <a:bodyPr vert="horz" lIns="147513" tIns="73756" rIns="147513" bIns="73756" rtlCol="0" anchor="ctr"/>
          <a:lstStyle>
            <a:lvl1pPr algn="l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166863" y="9911199"/>
            <a:ext cx="4788800" cy="569325"/>
          </a:xfrm>
          <a:prstGeom prst="rect">
            <a:avLst/>
          </a:prstGeom>
        </p:spPr>
        <p:txBody>
          <a:bodyPr vert="horz" lIns="147513" tIns="73756" rIns="147513" bIns="73756" rtlCol="0" anchor="ctr"/>
          <a:lstStyle>
            <a:lvl1pPr algn="ct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837810" y="9911199"/>
            <a:ext cx="3528589" cy="569325"/>
          </a:xfrm>
          <a:prstGeom prst="rect">
            <a:avLst/>
          </a:prstGeom>
        </p:spPr>
        <p:txBody>
          <a:bodyPr vert="horz" lIns="147513" tIns="73756" rIns="147513" bIns="73756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75128" rtl="0" eaLnBrk="1" latinLnBrk="0" hangingPunct="1">
        <a:spcBef>
          <a:spcPct val="0"/>
        </a:spcBef>
        <a:buNone/>
        <a:defRPr sz="7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53173" indent="-553173" algn="l" defTabSz="1475128" rtl="0" eaLnBrk="1" latinLnBrk="0" hangingPunct="1">
        <a:spcBef>
          <a:spcPct val="20000"/>
        </a:spcBef>
        <a:buFont typeface="Arial" pitchFamily="34" charset="0"/>
        <a:buChar char="•"/>
        <a:defRPr sz="5200" kern="1200">
          <a:solidFill>
            <a:schemeClr val="tx1"/>
          </a:solidFill>
          <a:latin typeface="+mn-lt"/>
          <a:ea typeface="+mn-ea"/>
          <a:cs typeface="+mn-cs"/>
        </a:defRPr>
      </a:lvl1pPr>
      <a:lvl2pPr marL="1198542" indent="-460978" algn="l" defTabSz="1475128" rtl="0" eaLnBrk="1" latinLnBrk="0" hangingPunct="1">
        <a:spcBef>
          <a:spcPct val="20000"/>
        </a:spcBef>
        <a:buFont typeface="Arial" pitchFamily="34" charset="0"/>
        <a:buChar char="–"/>
        <a:defRPr sz="4500" kern="1200">
          <a:solidFill>
            <a:schemeClr val="tx1"/>
          </a:solidFill>
          <a:latin typeface="+mn-lt"/>
          <a:ea typeface="+mn-ea"/>
          <a:cs typeface="+mn-cs"/>
        </a:defRPr>
      </a:lvl2pPr>
      <a:lvl3pPr marL="1843910" indent="-368782" algn="l" defTabSz="1475128" rtl="0" eaLnBrk="1" latinLnBrk="0" hangingPunct="1">
        <a:spcBef>
          <a:spcPct val="20000"/>
        </a:spcBef>
        <a:buFont typeface="Arial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3pPr>
      <a:lvl4pPr marL="2581475" indent="-368782" algn="l" defTabSz="1475128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319039" indent="-368782" algn="l" defTabSz="1475128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56603" indent="-368782" algn="l" defTabSz="147512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94167" indent="-368782" algn="l" defTabSz="147512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531731" indent="-368782" algn="l" defTabSz="147512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269296" indent="-368782" algn="l" defTabSz="147512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475128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37564" algn="l" defTabSz="1475128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75128" algn="l" defTabSz="1475128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212693" algn="l" defTabSz="1475128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50257" algn="l" defTabSz="1475128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87821" algn="l" defTabSz="1475128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425385" algn="l" defTabSz="1475128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162949" algn="l" defTabSz="1475128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900513" algn="l" defTabSz="1475128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21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24.png"/><Relationship Id="rId5" Type="http://schemas.openxmlformats.org/officeDocument/2006/relationships/image" Target="../media/image13.png"/><Relationship Id="rId10" Type="http://schemas.openxmlformats.org/officeDocument/2006/relationships/image" Target="../media/image23.png"/><Relationship Id="rId4" Type="http://schemas.openxmlformats.org/officeDocument/2006/relationships/image" Target="../media/image20.png"/><Relationship Id="rId9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0.png"/><Relationship Id="rId3" Type="http://schemas.openxmlformats.org/officeDocument/2006/relationships/image" Target="../media/image1.png"/><Relationship Id="rId7" Type="http://schemas.openxmlformats.org/officeDocument/2006/relationships/image" Target="../media/image18.png"/><Relationship Id="rId12" Type="http://schemas.openxmlformats.org/officeDocument/2006/relationships/image" Target="../media/image3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38.png"/><Relationship Id="rId5" Type="http://schemas.openxmlformats.org/officeDocument/2006/relationships/image" Target="../media/image6.png"/><Relationship Id="rId10" Type="http://schemas.openxmlformats.org/officeDocument/2006/relationships/image" Target="../media/image37.png"/><Relationship Id="rId4" Type="http://schemas.openxmlformats.org/officeDocument/2006/relationships/image" Target="../media/image27.png"/><Relationship Id="rId9" Type="http://schemas.openxmlformats.org/officeDocument/2006/relationships/image" Target="../media/image13.png"/><Relationship Id="rId14" Type="http://schemas.openxmlformats.org/officeDocument/2006/relationships/image" Target="../media/image4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7.png"/><Relationship Id="rId7" Type="http://schemas.openxmlformats.org/officeDocument/2006/relationships/image" Target="../media/image4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1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27.png"/><Relationship Id="rId4" Type="http://schemas.openxmlformats.org/officeDocument/2006/relationships/image" Target="../media/image18.png"/><Relationship Id="rId9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Овал 12"/>
          <p:cNvSpPr/>
          <p:nvPr/>
        </p:nvSpPr>
        <p:spPr>
          <a:xfrm>
            <a:off x="-1511364" y="3132122"/>
            <a:ext cx="11144328" cy="1114432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417594" y="560354"/>
            <a:ext cx="11430080" cy="349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b="1" dirty="0">
                <a:solidFill>
                  <a:srgbClr val="233746"/>
                </a:solidFill>
                <a:latin typeface="Verdana" pitchFamily="34" charset="0"/>
                <a:ea typeface="Verdana" pitchFamily="34" charset="0"/>
              </a:rPr>
              <a:t>АО ГК </a:t>
            </a:r>
          </a:p>
          <a:p>
            <a:pPr algn="r"/>
            <a:r>
              <a:rPr lang="ru-RU" sz="8000" b="1" dirty="0">
                <a:solidFill>
                  <a:srgbClr val="233746"/>
                </a:solidFill>
                <a:latin typeface="Verdana" pitchFamily="34" charset="0"/>
                <a:ea typeface="Verdana" pitchFamily="34" charset="0"/>
              </a:rPr>
              <a:t>СОВРЕМЕННЫЕ </a:t>
            </a:r>
          </a:p>
          <a:p>
            <a:pPr algn="r"/>
            <a:r>
              <a:rPr lang="ru-RU" sz="8000" b="1" dirty="0">
                <a:solidFill>
                  <a:srgbClr val="233746"/>
                </a:solidFill>
                <a:latin typeface="Verdana" pitchFamily="34" charset="0"/>
                <a:ea typeface="Verdana" pitchFamily="34" charset="0"/>
              </a:rPr>
              <a:t>ТРАНСПОРТНЫЕ </a:t>
            </a:r>
          </a:p>
          <a:p>
            <a:pPr algn="r"/>
            <a:endParaRPr lang="ru-RU" dirty="0">
              <a:solidFill>
                <a:srgbClr val="233746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-2225744" y="2346304"/>
            <a:ext cx="12430212" cy="12644526"/>
          </a:xfrm>
          <a:prstGeom prst="ellipse">
            <a:avLst/>
          </a:prstGeom>
          <a:noFill/>
          <a:ln w="3810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4703742" y="3560750"/>
            <a:ext cx="8577989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>
                <a:solidFill>
                  <a:srgbClr val="233746"/>
                </a:solidFill>
                <a:latin typeface="Verdana" pitchFamily="34" charset="0"/>
                <a:ea typeface="Verdana" pitchFamily="34" charset="0"/>
              </a:rPr>
              <a:t>ТЕХНОЛОГИИ </a:t>
            </a:r>
          </a:p>
          <a:p>
            <a:endParaRPr lang="ru-RU" sz="8000" dirty="0"/>
          </a:p>
        </p:txBody>
      </p:sp>
      <p:sp>
        <p:nvSpPr>
          <p:cNvPr id="16" name="TextBox 15"/>
          <p:cNvSpPr txBox="1"/>
          <p:nvPr/>
        </p:nvSpPr>
        <p:spPr>
          <a:xfrm>
            <a:off x="7132634" y="5646569"/>
            <a:ext cx="56436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>
                <a:solidFill>
                  <a:srgbClr val="233746"/>
                </a:solidFill>
                <a:latin typeface="Verdana" pitchFamily="34" charset="0"/>
                <a:ea typeface="Verdana" pitchFamily="34" charset="0"/>
              </a:rPr>
              <a:t>Крупнейший поставщик комплексных </a:t>
            </a:r>
          </a:p>
          <a:p>
            <a:pPr algn="r"/>
            <a:r>
              <a:rPr lang="ru-RU" sz="2000" dirty="0">
                <a:solidFill>
                  <a:srgbClr val="233746"/>
                </a:solidFill>
                <a:latin typeface="Verdana" pitchFamily="34" charset="0"/>
                <a:ea typeface="Verdana" pitchFamily="34" charset="0"/>
              </a:rPr>
              <a:t>решений в области коммерческого </a:t>
            </a:r>
          </a:p>
          <a:p>
            <a:pPr algn="r"/>
            <a:r>
              <a:rPr lang="ru-RU" sz="2000" dirty="0">
                <a:solidFill>
                  <a:srgbClr val="233746"/>
                </a:solidFill>
                <a:latin typeface="Verdana" pitchFamily="34" charset="0"/>
                <a:ea typeface="Verdana" pitchFamily="34" charset="0"/>
              </a:rPr>
              <a:t>транспорта</a:t>
            </a:r>
          </a:p>
          <a:p>
            <a:endParaRPr lang="ru-RU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-636244" y="-82588"/>
            <a:ext cx="2553904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0</a:t>
            </a:r>
            <a:r>
              <a:rPr lang="ru-RU" sz="130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0</a:t>
            </a:r>
          </a:p>
        </p:txBody>
      </p:sp>
      <p:pic>
        <p:nvPicPr>
          <p:cNvPr id="1028" name="Picture 4" descr="D:\YandexDisk\001_PROJECTS\JUST ADS\CTT\002_Presentation\Source\white\1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62040">
            <a:off x="13252665" y="8405447"/>
            <a:ext cx="1655865" cy="1693827"/>
          </a:xfrm>
          <a:prstGeom prst="rect">
            <a:avLst/>
          </a:prstGeom>
          <a:noFill/>
        </p:spPr>
      </p:pic>
      <p:pic>
        <p:nvPicPr>
          <p:cNvPr id="1029" name="Picture 5" descr="D:\YandexDisk\001_PROJECTS\JUST ADS\CTT\002_Presentation\Source\white\1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994241">
            <a:off x="13249331" y="6215739"/>
            <a:ext cx="1803357" cy="1844700"/>
          </a:xfrm>
          <a:prstGeom prst="rect">
            <a:avLst/>
          </a:prstGeom>
          <a:noFill/>
        </p:spPr>
      </p:pic>
      <p:pic>
        <p:nvPicPr>
          <p:cNvPr id="20" name="Picture 4" descr="D:\YandexDisk\001_PROJECTS\JUST ADS\CTT\002_Presentation\Source\white\18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634886">
            <a:off x="13073185" y="4065320"/>
            <a:ext cx="1846409" cy="1888739"/>
          </a:xfrm>
          <a:prstGeom prst="rect">
            <a:avLst/>
          </a:prstGeom>
          <a:noFill/>
        </p:spPr>
      </p:pic>
      <p:pic>
        <p:nvPicPr>
          <p:cNvPr id="21" name="Picture 5" descr="D:\YandexDisk\001_PROJECTS\JUST ADS\CTT\002_Presentation\Source\white\1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518809">
            <a:off x="13161780" y="1712584"/>
            <a:ext cx="1803357" cy="1844700"/>
          </a:xfrm>
          <a:prstGeom prst="rect">
            <a:avLst/>
          </a:prstGeom>
          <a:noFill/>
        </p:spPr>
      </p:pic>
      <p:pic>
        <p:nvPicPr>
          <p:cNvPr id="1030" name="Picture 6" descr="D:\YandexDisk\001_PROJECTS\JUST ADS\CTT\002_Presentation\Source\5062212.png"/>
          <p:cNvPicPr>
            <a:picLocks noChangeAspect="1" noChangeArrowheads="1"/>
          </p:cNvPicPr>
          <p:nvPr/>
        </p:nvPicPr>
        <p:blipFill>
          <a:blip r:embed="rId6"/>
          <a:srcRect t="76147" r="72987"/>
          <a:stretch>
            <a:fillRect/>
          </a:stretch>
        </p:blipFill>
        <p:spPr bwMode="auto">
          <a:xfrm>
            <a:off x="8561394" y="6846898"/>
            <a:ext cx="3571900" cy="3060538"/>
          </a:xfrm>
          <a:prstGeom prst="rect">
            <a:avLst/>
          </a:prstGeom>
          <a:noFill/>
        </p:spPr>
      </p:pic>
      <p:pic>
        <p:nvPicPr>
          <p:cNvPr id="1031" name="Picture 7" descr="D:\YandexDisk\001_PROJECTS\JUST ADS\CTT\002_Presentation\Source\pic20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6973528">
            <a:off x="4700576" y="8930286"/>
            <a:ext cx="3933025" cy="2439822"/>
          </a:xfrm>
          <a:prstGeom prst="rect">
            <a:avLst/>
          </a:prstGeom>
          <a:noFill/>
        </p:spPr>
      </p:pic>
      <p:pic>
        <p:nvPicPr>
          <p:cNvPr id="24" name="Picture 7" descr="D:\YandexDisk\001_PROJECTS\JUST ADS\CTT\002_Presentation\Source\pic20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6973528">
            <a:off x="5923868" y="9746018"/>
            <a:ext cx="2555682" cy="1585398"/>
          </a:xfrm>
          <a:prstGeom prst="rect">
            <a:avLst/>
          </a:prstGeom>
          <a:noFill/>
        </p:spPr>
      </p:pic>
      <p:pic>
        <p:nvPicPr>
          <p:cNvPr id="1032" name="Picture 8" descr="D:\YandexDisk\001_PROJECTS\JUST ADS\CTT\002_Presentation\Source\dark\30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1489048"/>
            <a:ext cx="2831319" cy="2896229"/>
          </a:xfrm>
          <a:prstGeom prst="rect">
            <a:avLst/>
          </a:prstGeom>
          <a:noFill/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A331C3D-BDE1-409C-9020-59F2732BB53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6475" y="4851625"/>
            <a:ext cx="6971813" cy="526521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Дуга 24"/>
          <p:cNvSpPr/>
          <p:nvPr/>
        </p:nvSpPr>
        <p:spPr>
          <a:xfrm rot="2024667">
            <a:off x="-1780229" y="-881376"/>
            <a:ext cx="12421630" cy="12058837"/>
          </a:xfrm>
          <a:prstGeom prst="arc">
            <a:avLst>
              <a:gd name="adj1" fmla="val 15632041"/>
              <a:gd name="adj2" fmla="val 2345301"/>
            </a:avLst>
          </a:prstGeom>
          <a:ln w="3175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Дуга 23"/>
          <p:cNvSpPr/>
          <p:nvPr/>
        </p:nvSpPr>
        <p:spPr>
          <a:xfrm rot="2024667">
            <a:off x="-2008602" y="-1733125"/>
            <a:ext cx="14272439" cy="13855591"/>
          </a:xfrm>
          <a:prstGeom prst="arc">
            <a:avLst>
              <a:gd name="adj1" fmla="val 15632041"/>
              <a:gd name="adj2" fmla="val 2345301"/>
            </a:avLst>
          </a:prstGeom>
          <a:ln w="13970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-1368488" y="5703890"/>
            <a:ext cx="6715172" cy="6572296"/>
          </a:xfrm>
          <a:prstGeom prst="ellipse">
            <a:avLst/>
          </a:prstGeom>
          <a:solidFill>
            <a:srgbClr val="23374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-636244" y="-82588"/>
            <a:ext cx="2553904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01</a:t>
            </a:r>
            <a:endParaRPr lang="ru-RU" sz="13000" b="1" dirty="0">
              <a:solidFill>
                <a:schemeClr val="bg1"/>
              </a:solidFill>
              <a:latin typeface="Verdana" pitchFamily="34" charset="0"/>
              <a:ea typeface="Verdana" pitchFamily="34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-1297050" y="5703890"/>
            <a:ext cx="6357982" cy="6357982"/>
          </a:xfrm>
          <a:prstGeom prst="ellipse">
            <a:avLst/>
          </a:prstGeom>
          <a:solidFill>
            <a:srgbClr val="00AFAA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D:\YandexDisk\001_PROJECTS\JUST ADS\CTT\002_Presentation\Source\MA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511496" y="2274866"/>
            <a:ext cx="6922468" cy="9790127"/>
          </a:xfrm>
          <a:prstGeom prst="rect">
            <a:avLst/>
          </a:prstGeom>
          <a:noFill/>
        </p:spPr>
      </p:pic>
      <p:pic>
        <p:nvPicPr>
          <p:cNvPr id="1033" name="Picture 9" descr="D:\YandexDisk\001_PROJECTS\JUST ADS\CTT\002_Presentation\Source\white\1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541778">
            <a:off x="13116379" y="8222117"/>
            <a:ext cx="2090209" cy="2138128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4929221" y="5989642"/>
            <a:ext cx="977584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Verdana" pitchFamily="34" charset="0"/>
                <a:ea typeface="Verdana" pitchFamily="34" charset="0"/>
              </a:rPr>
              <a:t>Наличие собственного экспертного центра, </a:t>
            </a:r>
          </a:p>
          <a:p>
            <a:r>
              <a:rPr lang="ru-RU" sz="2000" dirty="0">
                <a:latin typeface="Verdana" pitchFamily="34" charset="0"/>
                <a:ea typeface="Verdana" pitchFamily="34" charset="0"/>
              </a:rPr>
              <a:t> специализирующегося на исследованиях и аналитике </a:t>
            </a:r>
          </a:p>
          <a:p>
            <a:r>
              <a:rPr lang="ru-RU" sz="2000" dirty="0">
                <a:latin typeface="Verdana" pitchFamily="34" charset="0"/>
                <a:ea typeface="Verdana" pitchFamily="34" charset="0"/>
              </a:rPr>
              <a:t> транспортной отрасли, даёт нам возможность оперативно </a:t>
            </a:r>
          </a:p>
          <a:p>
            <a:r>
              <a:rPr lang="ru-RU" sz="2000" dirty="0">
                <a:latin typeface="Verdana" pitchFamily="34" charset="0"/>
                <a:ea typeface="Verdana" pitchFamily="34" charset="0"/>
              </a:rPr>
              <a:t>отслеживать быстро меняющиеся рыночные тенденции </a:t>
            </a:r>
          </a:p>
          <a:p>
            <a:r>
              <a:rPr lang="ru-RU" sz="2000" dirty="0">
                <a:latin typeface="Verdana" pitchFamily="34" charset="0"/>
                <a:ea typeface="Verdana" pitchFamily="34" charset="0"/>
              </a:rPr>
              <a:t>    и гибко реагировать на запросы клиентов. </a:t>
            </a:r>
          </a:p>
        </p:txBody>
      </p:sp>
      <p:pic>
        <p:nvPicPr>
          <p:cNvPr id="2" name="Picture 2" descr="D:\YandexDisk\001_PROJECTS\JUST ADS\CTT\002_Presentation\Source\pic6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3530678">
            <a:off x="-1272706" y="2245684"/>
            <a:ext cx="3606769" cy="3259750"/>
          </a:xfrm>
          <a:prstGeom prst="rect">
            <a:avLst/>
          </a:prstGeom>
          <a:noFill/>
        </p:spPr>
      </p:pic>
      <p:pic>
        <p:nvPicPr>
          <p:cNvPr id="21" name="Picture 4" descr="D:\YandexDisk\001_PROJECTS\JUST ADS\CTT\002_Presentation\Source\pic17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7440222">
            <a:off x="11484599" y="7085284"/>
            <a:ext cx="1189890" cy="1480483"/>
          </a:xfrm>
          <a:prstGeom prst="rect">
            <a:avLst/>
          </a:prstGeom>
          <a:noFill/>
        </p:spPr>
      </p:pic>
      <p:pic>
        <p:nvPicPr>
          <p:cNvPr id="23" name="Picture 4" descr="D:\YandexDisk\001_PROJECTS\JUST ADS\CTT\002_Presentation\Source\pic17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8583083">
            <a:off x="-191107" y="1551140"/>
            <a:ext cx="834438" cy="1038223"/>
          </a:xfrm>
          <a:prstGeom prst="rect">
            <a:avLst/>
          </a:prstGeom>
          <a:noFill/>
        </p:spPr>
      </p:pic>
      <p:pic>
        <p:nvPicPr>
          <p:cNvPr id="3" name="Picture 5" descr="D:\YandexDisk\001_PROJECTS\JUST ADS\CTT\002_Presentation\Source\pic18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0180555">
            <a:off x="11025850" y="10992"/>
            <a:ext cx="1638319" cy="1342114"/>
          </a:xfrm>
          <a:prstGeom prst="rect">
            <a:avLst/>
          </a:prstGeom>
          <a:noFill/>
        </p:spPr>
      </p:pic>
      <p:pic>
        <p:nvPicPr>
          <p:cNvPr id="1030" name="Picture 6" descr="D:\YandexDisk\001_PROJECTS\JUST ADS\CTT\002_Presentation\Source\pic15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10800000">
            <a:off x="1774784" y="-2011415"/>
            <a:ext cx="3266847" cy="2696093"/>
          </a:xfrm>
          <a:prstGeom prst="rect">
            <a:avLst/>
          </a:prstGeom>
          <a:noFill/>
        </p:spPr>
      </p:pic>
      <p:pic>
        <p:nvPicPr>
          <p:cNvPr id="1034" name="Picture 10" descr="D:\YandexDisk\001_PROJECTS\JUST ADS\CTT\002_Presentation\Source\pic2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60338" y="3846502"/>
            <a:ext cx="2428892" cy="3215037"/>
          </a:xfrm>
          <a:prstGeom prst="rect">
            <a:avLst/>
          </a:prstGeom>
          <a:noFill/>
        </p:spPr>
      </p:pic>
      <p:pic>
        <p:nvPicPr>
          <p:cNvPr id="2050" name="Picture 2" descr="D:\YandexDisk\001_PROJECTS\JUST ADS\CTT\002_Presentation\Source\pic19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7986073">
            <a:off x="690636" y="6339510"/>
            <a:ext cx="5059227" cy="3138452"/>
          </a:xfrm>
          <a:prstGeom prst="rect">
            <a:avLst/>
          </a:prstGeom>
          <a:noFill/>
        </p:spPr>
      </p:pic>
      <p:pic>
        <p:nvPicPr>
          <p:cNvPr id="27" name="Picture 2" descr="D:\YandexDisk\001_PROJECTS\JUST ADS\CTT\002_Presentation\Source\pic19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7986073">
            <a:off x="1961846" y="7326530"/>
            <a:ext cx="3795018" cy="2354210"/>
          </a:xfrm>
          <a:prstGeom prst="rect">
            <a:avLst/>
          </a:prstGeom>
          <a:noFill/>
        </p:spPr>
      </p:pic>
      <p:sp>
        <p:nvSpPr>
          <p:cNvPr id="28" name="TextBox 27"/>
          <p:cNvSpPr txBox="1"/>
          <p:nvPr/>
        </p:nvSpPr>
        <p:spPr>
          <a:xfrm>
            <a:off x="5491201" y="8132782"/>
            <a:ext cx="80246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AFAA"/>
                </a:solidFill>
                <a:latin typeface="Verdana" pitchFamily="34" charset="0"/>
                <a:ea typeface="Verdana" pitchFamily="34" charset="0"/>
              </a:rPr>
              <a:t>Мы создали команду</a:t>
            </a:r>
            <a:r>
              <a:rPr lang="ru-RU" sz="2000" dirty="0">
                <a:latin typeface="Verdana" pitchFamily="34" charset="0"/>
                <a:ea typeface="Verdana" pitchFamily="34" charset="0"/>
              </a:rPr>
              <a:t>, в которой каждый сотрудник </a:t>
            </a:r>
          </a:p>
          <a:p>
            <a:r>
              <a:rPr lang="ru-RU" sz="2000" dirty="0">
                <a:latin typeface="Verdana" pitchFamily="34" charset="0"/>
                <a:ea typeface="Verdana" pitchFamily="34" charset="0"/>
              </a:rPr>
              <a:t>играет важнейшую роль в достижении наших </a:t>
            </a:r>
          </a:p>
          <a:p>
            <a:r>
              <a:rPr lang="ru-RU" sz="2000" dirty="0">
                <a:latin typeface="Verdana" pitchFamily="34" charset="0"/>
                <a:ea typeface="Verdana" pitchFamily="34" charset="0"/>
              </a:rPr>
              <a:t>амбициозных целей. Здесь вы найдете полную </a:t>
            </a:r>
          </a:p>
          <a:p>
            <a:r>
              <a:rPr lang="ru-RU" sz="2000" dirty="0">
                <a:latin typeface="Verdana" pitchFamily="34" charset="0"/>
                <a:ea typeface="Verdana" pitchFamily="34" charset="0"/>
              </a:rPr>
              <a:t>поддержку и возможности для профессионального роста.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89098" y="917544"/>
            <a:ext cx="857256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Verdana" pitchFamily="34" charset="0"/>
                <a:ea typeface="Verdana" pitchFamily="34" charset="0"/>
              </a:rPr>
              <a:t>Мы осуществляем дистрибуцию коммерческих автомобилей, автобусов и запасных частей ведущих российских производителей. Глубокое понимание потребностей бизнеса, </a:t>
            </a:r>
            <a:r>
              <a:rPr lang="ru-RU" sz="2000" b="1" dirty="0">
                <a:solidFill>
                  <a:srgbClr val="00AFAA"/>
                </a:solidFill>
                <a:latin typeface="Verdana" pitchFamily="34" charset="0"/>
                <a:ea typeface="Verdana" pitchFamily="34" charset="0"/>
              </a:rPr>
              <a:t>264 центра продаж </a:t>
            </a:r>
            <a:r>
              <a:rPr lang="ru-RU" sz="2000" dirty="0">
                <a:latin typeface="Verdana" pitchFamily="34" charset="0"/>
                <a:ea typeface="Verdana" pitchFamily="34" charset="0"/>
              </a:rPr>
              <a:t>и сервисного обслуживания в </a:t>
            </a:r>
            <a:r>
              <a:rPr lang="ru-RU" sz="2000" b="1" dirty="0">
                <a:solidFill>
                  <a:srgbClr val="00AFAA"/>
                </a:solidFill>
                <a:latin typeface="Verdana" pitchFamily="34" charset="0"/>
                <a:ea typeface="Verdana" pitchFamily="34" charset="0"/>
              </a:rPr>
              <a:t>81 регионе </a:t>
            </a:r>
            <a:r>
              <a:rPr lang="ru-RU" sz="2000" dirty="0">
                <a:latin typeface="Verdana" pitchFamily="34" charset="0"/>
                <a:ea typeface="Verdana" pitchFamily="34" charset="0"/>
              </a:rPr>
              <a:t>России и в </a:t>
            </a:r>
            <a:r>
              <a:rPr lang="ru-RU" sz="2000" b="1" dirty="0">
                <a:solidFill>
                  <a:srgbClr val="00AFAA"/>
                </a:solidFill>
                <a:latin typeface="Verdana" pitchFamily="34" charset="0"/>
                <a:ea typeface="Verdana" pitchFamily="34" charset="0"/>
              </a:rPr>
              <a:t>11 странах </a:t>
            </a:r>
            <a:r>
              <a:rPr lang="ru-RU" sz="2000" dirty="0">
                <a:latin typeface="Verdana" pitchFamily="34" charset="0"/>
                <a:ea typeface="Verdana" pitchFamily="34" charset="0"/>
              </a:rPr>
              <a:t>ближнего зарубежья, </a:t>
            </a:r>
          </a:p>
          <a:p>
            <a:r>
              <a:rPr lang="ru-RU" sz="2000" dirty="0">
                <a:latin typeface="Verdana" pitchFamily="34" charset="0"/>
                <a:ea typeface="Verdana" pitchFamily="34" charset="0"/>
              </a:rPr>
              <a:t>а также широкая партнёрская сеть поставщиков дополнительных услуг и специальных настроек </a:t>
            </a:r>
          </a:p>
          <a:p>
            <a:r>
              <a:rPr lang="ru-RU" sz="2000" dirty="0">
                <a:latin typeface="Verdana" pitchFamily="34" charset="0"/>
                <a:ea typeface="Verdana" pitchFamily="34" charset="0"/>
              </a:rPr>
              <a:t>позволяют нам предлагать клиентам оптимальные </a:t>
            </a:r>
          </a:p>
          <a:p>
            <a:r>
              <a:rPr lang="ru-RU" sz="2000" dirty="0">
                <a:latin typeface="Verdana" pitchFamily="34" charset="0"/>
                <a:ea typeface="Verdana" pitchFamily="34" charset="0"/>
              </a:rPr>
              <a:t>варианты финансирования покупки и страхования</a:t>
            </a:r>
          </a:p>
          <a:p>
            <a:r>
              <a:rPr lang="ru-RU" sz="2000" dirty="0">
                <a:latin typeface="Verdana" pitchFamily="34" charset="0"/>
                <a:ea typeface="Verdana" pitchFamily="34" charset="0"/>
              </a:rPr>
              <a:t>    автомобилей, помощь в подборе различных </a:t>
            </a:r>
          </a:p>
          <a:p>
            <a:r>
              <a:rPr lang="ru-RU" sz="2000" dirty="0">
                <a:latin typeface="Verdana" pitchFamily="34" charset="0"/>
                <a:ea typeface="Verdana" pitchFamily="34" charset="0"/>
              </a:rPr>
              <a:t>      вариантов специальной техники и разработку    </a:t>
            </a:r>
          </a:p>
          <a:p>
            <a:r>
              <a:rPr lang="ru-RU" sz="2000" dirty="0">
                <a:latin typeface="Verdana" pitchFamily="34" charset="0"/>
                <a:ea typeface="Verdana" pitchFamily="34" charset="0"/>
              </a:rPr>
              <a:t>         индивидуальных транспортных решений, </a:t>
            </a:r>
          </a:p>
          <a:p>
            <a:r>
              <a:rPr lang="ru-RU" sz="2000" dirty="0">
                <a:latin typeface="Verdana" pitchFamily="34" charset="0"/>
                <a:ea typeface="Verdana" pitchFamily="34" charset="0"/>
              </a:rPr>
              <a:t>         долгосрочные сервисные контракты, услуги </a:t>
            </a:r>
          </a:p>
          <a:p>
            <a:r>
              <a:rPr lang="ru-RU" sz="2000" dirty="0">
                <a:latin typeface="Verdana" pitchFamily="34" charset="0"/>
                <a:ea typeface="Verdana" pitchFamily="34" charset="0"/>
              </a:rPr>
              <a:t>         помощи на дорогах, современные цифровые </a:t>
            </a:r>
          </a:p>
          <a:p>
            <a:r>
              <a:rPr lang="ru-RU" sz="2000" dirty="0">
                <a:latin typeface="Verdana" pitchFamily="34" charset="0"/>
                <a:ea typeface="Verdana" pitchFamily="34" charset="0"/>
              </a:rPr>
              <a:t>         решения для оптимизации работы с корпоративными    </a:t>
            </a:r>
          </a:p>
          <a:p>
            <a:r>
              <a:rPr lang="ru-RU" sz="2000" dirty="0">
                <a:latin typeface="Verdana" pitchFamily="34" charset="0"/>
                <a:ea typeface="Verdana" pitchFamily="34" charset="0"/>
              </a:rPr>
              <a:t>           автопарками.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9F8AD2A-7F35-45BD-8140-19612566735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431434" y="1377335"/>
            <a:ext cx="3871650" cy="377070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олилиния 19"/>
          <p:cNvSpPr/>
          <p:nvPr/>
        </p:nvSpPr>
        <p:spPr>
          <a:xfrm rot="1165200">
            <a:off x="4672710" y="-385151"/>
            <a:ext cx="9278754" cy="11232682"/>
          </a:xfrm>
          <a:custGeom>
            <a:avLst/>
            <a:gdLst>
              <a:gd name="connsiteX0" fmla="*/ 163629 w 9278754"/>
              <a:gd name="connsiteY0" fmla="*/ 0 h 11232682"/>
              <a:gd name="connsiteX1" fmla="*/ 0 w 9278754"/>
              <a:gd name="connsiteY1" fmla="*/ 1780673 h 11232682"/>
              <a:gd name="connsiteX2" fmla="*/ 2723949 w 9278754"/>
              <a:gd name="connsiteY2" fmla="*/ 2464067 h 11232682"/>
              <a:gd name="connsiteX3" fmla="*/ 2011680 w 9278754"/>
              <a:gd name="connsiteY3" fmla="*/ 3513221 h 11232682"/>
              <a:gd name="connsiteX4" fmla="*/ 4745255 w 9278754"/>
              <a:gd name="connsiteY4" fmla="*/ 3869355 h 11232682"/>
              <a:gd name="connsiteX5" fmla="*/ 4206240 w 9278754"/>
              <a:gd name="connsiteY5" fmla="*/ 5813659 h 11232682"/>
              <a:gd name="connsiteX6" fmla="*/ 6987941 w 9278754"/>
              <a:gd name="connsiteY6" fmla="*/ 5832909 h 11232682"/>
              <a:gd name="connsiteX7" fmla="*/ 6371924 w 9278754"/>
              <a:gd name="connsiteY7" fmla="*/ 8200724 h 11232682"/>
              <a:gd name="connsiteX8" fmla="*/ 9018872 w 9278754"/>
              <a:gd name="connsiteY8" fmla="*/ 8624235 h 11232682"/>
              <a:gd name="connsiteX9" fmla="*/ 9201752 w 9278754"/>
              <a:gd name="connsiteY9" fmla="*/ 10722543 h 11232682"/>
              <a:gd name="connsiteX10" fmla="*/ 9278754 w 9278754"/>
              <a:gd name="connsiteY10" fmla="*/ 11232682 h 11232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278754" h="11232682">
                <a:moveTo>
                  <a:pt x="163629" y="0"/>
                </a:moveTo>
                <a:lnTo>
                  <a:pt x="0" y="1780673"/>
                </a:lnTo>
                <a:lnTo>
                  <a:pt x="2723949" y="2464067"/>
                </a:lnTo>
                <a:lnTo>
                  <a:pt x="2011680" y="3513221"/>
                </a:lnTo>
                <a:lnTo>
                  <a:pt x="4745255" y="3869355"/>
                </a:lnTo>
                <a:lnTo>
                  <a:pt x="4206240" y="5813659"/>
                </a:lnTo>
                <a:lnTo>
                  <a:pt x="6987941" y="5832909"/>
                </a:lnTo>
                <a:lnTo>
                  <a:pt x="6371924" y="8200724"/>
                </a:lnTo>
                <a:lnTo>
                  <a:pt x="9018872" y="8624235"/>
                </a:lnTo>
                <a:lnTo>
                  <a:pt x="9201752" y="10722543"/>
                </a:lnTo>
                <a:lnTo>
                  <a:pt x="9278754" y="11232682"/>
                </a:lnTo>
              </a:path>
            </a:pathLst>
          </a:custGeom>
          <a:ln w="12700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олилиния 15"/>
          <p:cNvSpPr/>
          <p:nvPr/>
        </p:nvSpPr>
        <p:spPr>
          <a:xfrm>
            <a:off x="-946323" y="5055032"/>
            <a:ext cx="7581753" cy="4890212"/>
          </a:xfrm>
          <a:custGeom>
            <a:avLst/>
            <a:gdLst>
              <a:gd name="connsiteX0" fmla="*/ 1482291 w 9702265"/>
              <a:gd name="connsiteY0" fmla="*/ 5775158 h 5948412"/>
              <a:gd name="connsiteX1" fmla="*/ 2165684 w 9702265"/>
              <a:gd name="connsiteY1" fmla="*/ 4090737 h 5948412"/>
              <a:gd name="connsiteX2" fmla="*/ 1241659 w 9702265"/>
              <a:gd name="connsiteY2" fmla="*/ 3493970 h 5948412"/>
              <a:gd name="connsiteX3" fmla="*/ 0 w 9702265"/>
              <a:gd name="connsiteY3" fmla="*/ 3234088 h 5948412"/>
              <a:gd name="connsiteX4" fmla="*/ 77002 w 9702265"/>
              <a:gd name="connsiteY4" fmla="*/ 1838425 h 5948412"/>
              <a:gd name="connsiteX5" fmla="*/ 1260910 w 9702265"/>
              <a:gd name="connsiteY5" fmla="*/ 1116530 h 5948412"/>
              <a:gd name="connsiteX6" fmla="*/ 2281188 w 9702265"/>
              <a:gd name="connsiteY6" fmla="*/ 981777 h 5948412"/>
              <a:gd name="connsiteX7" fmla="*/ 2974206 w 9702265"/>
              <a:gd name="connsiteY7" fmla="*/ 125128 h 5948412"/>
              <a:gd name="connsiteX8" fmla="*/ 3619099 w 9702265"/>
              <a:gd name="connsiteY8" fmla="*/ 0 h 5948412"/>
              <a:gd name="connsiteX9" fmla="*/ 4321743 w 9702265"/>
              <a:gd name="connsiteY9" fmla="*/ 259882 h 5948412"/>
              <a:gd name="connsiteX10" fmla="*/ 4129238 w 9702265"/>
              <a:gd name="connsiteY10" fmla="*/ 943276 h 5948412"/>
              <a:gd name="connsiteX11" fmla="*/ 3551722 w 9702265"/>
              <a:gd name="connsiteY11" fmla="*/ 1155031 h 5948412"/>
              <a:gd name="connsiteX12" fmla="*/ 4129238 w 9702265"/>
              <a:gd name="connsiteY12" fmla="*/ 1212783 h 5948412"/>
              <a:gd name="connsiteX13" fmla="*/ 3878981 w 9702265"/>
              <a:gd name="connsiteY13" fmla="*/ 1674796 h 5948412"/>
              <a:gd name="connsiteX14" fmla="*/ 3349592 w 9702265"/>
              <a:gd name="connsiteY14" fmla="*/ 1722922 h 5948412"/>
              <a:gd name="connsiteX15" fmla="*/ 4196615 w 9702265"/>
              <a:gd name="connsiteY15" fmla="*/ 2050181 h 5948412"/>
              <a:gd name="connsiteX16" fmla="*/ 4889634 w 9702265"/>
              <a:gd name="connsiteY16" fmla="*/ 1164657 h 5948412"/>
              <a:gd name="connsiteX17" fmla="*/ 5573028 w 9702265"/>
              <a:gd name="connsiteY17" fmla="*/ 808522 h 5948412"/>
              <a:gd name="connsiteX18" fmla="*/ 6333423 w 9702265"/>
              <a:gd name="connsiteY18" fmla="*/ 943276 h 5948412"/>
              <a:gd name="connsiteX19" fmla="*/ 6882063 w 9702265"/>
              <a:gd name="connsiteY19" fmla="*/ 1694046 h 5948412"/>
              <a:gd name="connsiteX20" fmla="*/ 6872438 w 9702265"/>
              <a:gd name="connsiteY20" fmla="*/ 2329314 h 5948412"/>
              <a:gd name="connsiteX21" fmla="*/ 6477802 w 9702265"/>
              <a:gd name="connsiteY21" fmla="*/ 2810577 h 5948412"/>
              <a:gd name="connsiteX22" fmla="*/ 7093819 w 9702265"/>
              <a:gd name="connsiteY22" fmla="*/ 3041583 h 5948412"/>
              <a:gd name="connsiteX23" fmla="*/ 7844590 w 9702265"/>
              <a:gd name="connsiteY23" fmla="*/ 3378467 h 5948412"/>
              <a:gd name="connsiteX24" fmla="*/ 7690585 w 9702265"/>
              <a:gd name="connsiteY24" fmla="*/ 3975234 h 5948412"/>
              <a:gd name="connsiteX25" fmla="*/ 8556859 w 9702265"/>
              <a:gd name="connsiteY25" fmla="*/ 4408370 h 5948412"/>
              <a:gd name="connsiteX26" fmla="*/ 9365381 w 9702265"/>
              <a:gd name="connsiteY26" fmla="*/ 4649002 h 5948412"/>
              <a:gd name="connsiteX27" fmla="*/ 9702265 w 9702265"/>
              <a:gd name="connsiteY27" fmla="*/ 5370897 h 5948412"/>
              <a:gd name="connsiteX28" fmla="*/ 9509760 w 9702265"/>
              <a:gd name="connsiteY28" fmla="*/ 5948412 h 5948412"/>
              <a:gd name="connsiteX29" fmla="*/ 1482291 w 9702265"/>
              <a:gd name="connsiteY29" fmla="*/ 5775158 h 5948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9702265" h="5948412">
                <a:moveTo>
                  <a:pt x="1482291" y="5775158"/>
                </a:moveTo>
                <a:lnTo>
                  <a:pt x="2165684" y="4090737"/>
                </a:lnTo>
                <a:lnTo>
                  <a:pt x="1241659" y="3493970"/>
                </a:lnTo>
                <a:lnTo>
                  <a:pt x="0" y="3234088"/>
                </a:lnTo>
                <a:lnTo>
                  <a:pt x="77002" y="1838425"/>
                </a:lnTo>
                <a:lnTo>
                  <a:pt x="1260910" y="1116530"/>
                </a:lnTo>
                <a:lnTo>
                  <a:pt x="2281188" y="981777"/>
                </a:lnTo>
                <a:lnTo>
                  <a:pt x="2974206" y="125128"/>
                </a:lnTo>
                <a:lnTo>
                  <a:pt x="3619099" y="0"/>
                </a:lnTo>
                <a:lnTo>
                  <a:pt x="4321743" y="259882"/>
                </a:lnTo>
                <a:lnTo>
                  <a:pt x="4129238" y="943276"/>
                </a:lnTo>
                <a:lnTo>
                  <a:pt x="3551722" y="1155031"/>
                </a:lnTo>
                <a:lnTo>
                  <a:pt x="4129238" y="1212783"/>
                </a:lnTo>
                <a:lnTo>
                  <a:pt x="3878981" y="1674796"/>
                </a:lnTo>
                <a:lnTo>
                  <a:pt x="3349592" y="1722922"/>
                </a:lnTo>
                <a:lnTo>
                  <a:pt x="4196615" y="2050181"/>
                </a:lnTo>
                <a:lnTo>
                  <a:pt x="4889634" y="1164657"/>
                </a:lnTo>
                <a:lnTo>
                  <a:pt x="5573028" y="808522"/>
                </a:lnTo>
                <a:lnTo>
                  <a:pt x="6333423" y="943276"/>
                </a:lnTo>
                <a:lnTo>
                  <a:pt x="6882063" y="1694046"/>
                </a:lnTo>
                <a:lnTo>
                  <a:pt x="6872438" y="2329314"/>
                </a:lnTo>
                <a:lnTo>
                  <a:pt x="6477802" y="2810577"/>
                </a:lnTo>
                <a:lnTo>
                  <a:pt x="7093819" y="3041583"/>
                </a:lnTo>
                <a:lnTo>
                  <a:pt x="7844590" y="3378467"/>
                </a:lnTo>
                <a:lnTo>
                  <a:pt x="7690585" y="3975234"/>
                </a:lnTo>
                <a:lnTo>
                  <a:pt x="8556859" y="4408370"/>
                </a:lnTo>
                <a:lnTo>
                  <a:pt x="9365381" y="4649002"/>
                </a:lnTo>
                <a:lnTo>
                  <a:pt x="9702265" y="5370897"/>
                </a:lnTo>
                <a:lnTo>
                  <a:pt x="9509760" y="5948412"/>
                </a:lnTo>
                <a:lnTo>
                  <a:pt x="1482291" y="5775158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-636244" y="-82588"/>
            <a:ext cx="2553904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0</a:t>
            </a:r>
            <a:r>
              <a:rPr lang="ru-RU" sz="130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2</a:t>
            </a:r>
          </a:p>
        </p:txBody>
      </p:sp>
      <p:pic>
        <p:nvPicPr>
          <p:cNvPr id="3074" name="Picture 2" descr="D:\YandexDisk\001_PROJECTS\JUST ADS\CTT\002_Presentation\Source\white\2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401728" y="8793297"/>
            <a:ext cx="1946077" cy="199069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567411" y="5572353"/>
            <a:ext cx="6247942" cy="3046988"/>
          </a:xfrm>
          <a:prstGeom prst="rect">
            <a:avLst/>
          </a:prstGeom>
          <a:noFill/>
        </p:spPr>
        <p:txBody>
          <a:bodyPr wrap="square" lIns="90000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600" i="0" u="none" strike="noStrike" dirty="0">
                <a:solidFill>
                  <a:srgbClr val="21212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Возможность профессионального развития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600" i="0" u="none" strike="noStrike" dirty="0">
                <a:solidFill>
                  <a:srgbClr val="21212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 карьерного роста в команде единомышленников.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600" i="0" u="none" strike="noStrike" dirty="0">
                <a:solidFill>
                  <a:srgbClr val="21212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Профессиональное корпоративное обучение.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600" i="0" u="none" strike="noStrike" dirty="0">
                <a:solidFill>
                  <a:srgbClr val="21212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Компенсация питания.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600" i="0" u="none" strike="noStrike" dirty="0">
                <a:solidFill>
                  <a:srgbClr val="21212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Компенсация отдыха на курортах РФ.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600" i="0" u="none" strike="noStrike" dirty="0">
                <a:solidFill>
                  <a:srgbClr val="21212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Корпоративные условия на абонементы лучших спортивных клубов города.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600" i="0" u="none" strike="noStrike" dirty="0">
                <a:solidFill>
                  <a:srgbClr val="21212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Участие корпоративной команды СТТ в общегородских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600" i="0" u="none" strike="noStrike" dirty="0">
                <a:solidFill>
                  <a:srgbClr val="21212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 региональных мероприятиях (Марафон800, </a:t>
            </a:r>
            <a:r>
              <a:rPr lang="en" sz="1600" i="0" u="none" strike="noStrike" dirty="0">
                <a:solidFill>
                  <a:srgbClr val="21212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RUTS, </a:t>
            </a:r>
            <a:r>
              <a:rPr lang="ru-RU" sz="1600" i="0" u="none" strike="noStrike" dirty="0" err="1">
                <a:solidFill>
                  <a:srgbClr val="21212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гастротур</a:t>
            </a:r>
            <a:r>
              <a:rPr lang="ru-RU" sz="1600" i="0" u="none" strike="noStrike" dirty="0">
                <a:solidFill>
                  <a:srgbClr val="21212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с шефом Ивлевым и </a:t>
            </a:r>
            <a:r>
              <a:rPr lang="ru-RU" sz="1600" i="0" u="none" strike="noStrike" dirty="0" err="1">
                <a:solidFill>
                  <a:srgbClr val="21212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</a:t>
            </a:r>
            <a:r>
              <a:rPr lang="ru-RU" sz="1600" i="0" u="none" strike="noStrike" dirty="0">
                <a:solidFill>
                  <a:srgbClr val="21212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600" i="0" u="none" strike="noStrike" dirty="0">
                <a:solidFill>
                  <a:srgbClr val="21212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Оформление по ТК РФ</a:t>
            </a:r>
          </a:p>
        </p:txBody>
      </p:sp>
      <p:pic>
        <p:nvPicPr>
          <p:cNvPr id="10" name="Picture 4" descr="D:\YandexDisk\001_PROJECTS\JUST ADS\CTT\002_Presentation\Source\pic17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7867149">
            <a:off x="2314858" y="4096098"/>
            <a:ext cx="1639746" cy="2040203"/>
          </a:xfrm>
          <a:prstGeom prst="rect">
            <a:avLst/>
          </a:prstGeom>
          <a:noFill/>
        </p:spPr>
      </p:pic>
      <p:pic>
        <p:nvPicPr>
          <p:cNvPr id="11" name="Picture 4" descr="D:\YandexDisk\001_PROJECTS\JUST ADS\CTT\002_Presentation\Source\pic17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8526253">
            <a:off x="10724200" y="7566596"/>
            <a:ext cx="2108564" cy="2623514"/>
          </a:xfrm>
          <a:prstGeom prst="rect">
            <a:avLst/>
          </a:prstGeom>
          <a:noFill/>
        </p:spPr>
      </p:pic>
      <p:pic>
        <p:nvPicPr>
          <p:cNvPr id="12" name="Picture 4" descr="D:\YandexDisk\001_PROJECTS\JUST ADS\CTT\002_Presentation\Source\pic17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4927351">
            <a:off x="11584226" y="4131861"/>
            <a:ext cx="1189890" cy="1480483"/>
          </a:xfrm>
          <a:prstGeom prst="rect">
            <a:avLst/>
          </a:prstGeom>
          <a:noFill/>
        </p:spPr>
      </p:pic>
      <p:pic>
        <p:nvPicPr>
          <p:cNvPr id="13" name="Picture 4" descr="D:\YandexDisk\001_PROJECTS\JUST ADS\CTT\002_Presentation\Source\pic17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8583083">
            <a:off x="2720592" y="-1921970"/>
            <a:ext cx="834438" cy="1038223"/>
          </a:xfrm>
          <a:prstGeom prst="rect">
            <a:avLst/>
          </a:prstGeom>
          <a:noFill/>
        </p:spPr>
      </p:pic>
      <p:pic>
        <p:nvPicPr>
          <p:cNvPr id="3075" name="Picture 3" descr="D:\YandexDisk\001_PROJECTS\JUST ADS\CTT\002_Presentation\Source\pic2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347805" y="6437017"/>
            <a:ext cx="2857520" cy="2192932"/>
          </a:xfrm>
          <a:prstGeom prst="rect">
            <a:avLst/>
          </a:prstGeom>
          <a:noFill/>
        </p:spPr>
      </p:pic>
      <p:pic>
        <p:nvPicPr>
          <p:cNvPr id="3077" name="Picture 5" descr="D:\YandexDisk\001_PROJECTS\JUST ADS\CTT\002_Presentation\Source\5062212.png"/>
          <p:cNvPicPr>
            <a:picLocks noChangeAspect="1" noChangeArrowheads="1"/>
          </p:cNvPicPr>
          <p:nvPr/>
        </p:nvPicPr>
        <p:blipFill>
          <a:blip r:embed="rId8"/>
          <a:srcRect t="29886" r="84490" b="52101"/>
          <a:stretch>
            <a:fillRect/>
          </a:stretch>
        </p:blipFill>
        <p:spPr bwMode="auto">
          <a:xfrm rot="16200000">
            <a:off x="5183566" y="8295900"/>
            <a:ext cx="1931914" cy="2177182"/>
          </a:xfrm>
          <a:prstGeom prst="rect">
            <a:avLst/>
          </a:prstGeom>
          <a:noFill/>
        </p:spPr>
      </p:pic>
      <p:pic>
        <p:nvPicPr>
          <p:cNvPr id="3078" name="Picture 6" descr="D:\YandexDisk\001_PROJECTS\JUST ADS\CTT\002_Presentation\Source\pic9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flipH="1">
            <a:off x="1703346" y="8418534"/>
            <a:ext cx="1800928" cy="2603480"/>
          </a:xfrm>
          <a:prstGeom prst="rect">
            <a:avLst/>
          </a:prstGeom>
          <a:noFill/>
        </p:spPr>
      </p:pic>
      <p:pic>
        <p:nvPicPr>
          <p:cNvPr id="3080" name="Picture 8" descr="D:\YandexDisk\001_PROJECTS\JUST ADS\CTT\002_Presentation\Source\pic11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3231553">
            <a:off x="12451502" y="2012373"/>
            <a:ext cx="2412826" cy="1640380"/>
          </a:xfrm>
          <a:prstGeom prst="rect">
            <a:avLst/>
          </a:prstGeom>
          <a:noFill/>
        </p:spPr>
      </p:pic>
      <p:pic>
        <p:nvPicPr>
          <p:cNvPr id="3079" name="Picture 7" descr="D:\YandexDisk\001_PROJECTS\JUST ADS\CTT\002_Presentation\Source\pic14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5039571">
            <a:off x="-1788209" y="2353035"/>
            <a:ext cx="4471712" cy="3914731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 rot="16200000">
            <a:off x="11646656" y="6008995"/>
            <a:ext cx="5118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По вопросам трудоустройства обращаться: </a:t>
            </a:r>
          </a:p>
          <a:p>
            <a:r>
              <a:rPr lang="ru-RU" sz="16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Щелокова Елена Валерьевна, +79100587201,</a:t>
            </a:r>
          </a:p>
          <a:p>
            <a:r>
              <a:rPr lang="ru-RU" sz="1600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e-mail</a:t>
            </a:r>
            <a:r>
              <a:rPr lang="ru-RU" sz="16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: </a:t>
            </a:r>
            <a:r>
              <a:rPr lang="ru-RU" sz="1600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Schelokovaev@st.tech</a:t>
            </a:r>
            <a:endParaRPr lang="ru-RU" sz="1600" dirty="0">
              <a:solidFill>
                <a:schemeClr val="bg1"/>
              </a:solidFill>
              <a:latin typeface="Verdana" pitchFamily="34" charset="0"/>
              <a:ea typeface="Verdana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363FF0D-5EC1-AE35-C6EC-03F1813C6CB9}"/>
              </a:ext>
            </a:extLst>
          </p:cNvPr>
          <p:cNvSpPr txBox="1"/>
          <p:nvPr/>
        </p:nvSpPr>
        <p:spPr>
          <a:xfrm>
            <a:off x="4276127" y="4664002"/>
            <a:ext cx="68194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rgbClr val="00AFAA"/>
                </a:solidFill>
                <a:latin typeface="Verdana" pitchFamily="34" charset="0"/>
                <a:ea typeface="Verdana" pitchFamily="34" charset="0"/>
              </a:rPr>
              <a:t>Мы предлагаем:</a:t>
            </a:r>
          </a:p>
        </p:txBody>
      </p:sp>
      <p:pic>
        <p:nvPicPr>
          <p:cNvPr id="3076" name="Picture 4" descr="D:\YandexDisk\001_PROJECTS\JUST ADS\CTT\002_Presentation\Source\pic22.pn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-991980" y="5152469"/>
            <a:ext cx="7626091" cy="4630460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926DD4D-7185-C0D7-AF10-2DF7F35D54CD}"/>
              </a:ext>
            </a:extLst>
          </p:cNvPr>
          <p:cNvSpPr txBox="1"/>
          <p:nvPr/>
        </p:nvSpPr>
        <p:spPr>
          <a:xfrm>
            <a:off x="3039731" y="448431"/>
            <a:ext cx="89995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Verdana" pitchFamily="34" charset="0"/>
                <a:ea typeface="Verdana" pitchFamily="34" charset="0"/>
              </a:rPr>
              <a:t>Мы постоянно </a:t>
            </a:r>
            <a:r>
              <a:rPr lang="ru-RU" sz="2000" b="1" dirty="0">
                <a:solidFill>
                  <a:srgbClr val="00AFAA"/>
                </a:solidFill>
                <a:latin typeface="Verdana" pitchFamily="34" charset="0"/>
                <a:ea typeface="Verdana" pitchFamily="34" charset="0"/>
              </a:rPr>
              <a:t>ищем новые идеи и подходы</a:t>
            </a:r>
            <a:r>
              <a:rPr lang="ru-RU" sz="2000" dirty="0">
                <a:latin typeface="Verdana" pitchFamily="34" charset="0"/>
                <a:ea typeface="Verdana" pitchFamily="34" charset="0"/>
              </a:rPr>
              <a:t>, чтобы улучшать наши процессы, продукты и услуги. </a:t>
            </a:r>
            <a:r>
              <a:rPr lang="ru-RU" sz="2000" b="1" dirty="0">
                <a:solidFill>
                  <a:srgbClr val="00AFAA"/>
                </a:solidFill>
                <a:latin typeface="Verdana" pitchFamily="34" charset="0"/>
                <a:ea typeface="Verdana" pitchFamily="34" charset="0"/>
              </a:rPr>
              <a:t>Присоединяйтесь к нам</a:t>
            </a:r>
            <a:r>
              <a:rPr lang="ru-RU" sz="2000" dirty="0">
                <a:latin typeface="Verdana" pitchFamily="34" charset="0"/>
                <a:ea typeface="Verdana" pitchFamily="34" charset="0"/>
              </a:rPr>
              <a:t>, чтобы стать частью команды, где ваше творчество и инициатива </a:t>
            </a:r>
            <a:r>
              <a:rPr lang="en-US" sz="2000" dirty="0">
                <a:latin typeface="Verdana" pitchFamily="34" charset="0"/>
                <a:ea typeface="Verdana" pitchFamily="34" charset="0"/>
              </a:rPr>
              <a:t>          </a:t>
            </a:r>
          </a:p>
          <a:p>
            <a:r>
              <a:rPr lang="en-US" sz="2000" dirty="0">
                <a:latin typeface="Verdana" pitchFamily="34" charset="0"/>
                <a:ea typeface="Verdana" pitchFamily="34" charset="0"/>
              </a:rPr>
              <a:t>                                 </a:t>
            </a:r>
            <a:r>
              <a:rPr lang="ru-RU" sz="2000" dirty="0">
                <a:latin typeface="Verdana" pitchFamily="34" charset="0"/>
                <a:ea typeface="Verdana" pitchFamily="34" charset="0"/>
              </a:rPr>
              <a:t>будут приветствоваться и оцениваться.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0785B6-C83E-63A2-EE1C-F206446F9081}"/>
              </a:ext>
            </a:extLst>
          </p:cNvPr>
          <p:cNvSpPr txBox="1"/>
          <p:nvPr/>
        </p:nvSpPr>
        <p:spPr>
          <a:xfrm>
            <a:off x="2987425" y="2863993"/>
            <a:ext cx="89995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Verdana" pitchFamily="34" charset="0"/>
                <a:ea typeface="Verdana" pitchFamily="34" charset="0"/>
              </a:rPr>
              <a:t>Вместе мы преодолеваем границы и идем навстречу</a:t>
            </a:r>
            <a:endParaRPr lang="en-US" sz="2000" dirty="0">
              <a:latin typeface="Verdana" pitchFamily="34" charset="0"/>
              <a:ea typeface="Verdana" pitchFamily="34" charset="0"/>
            </a:endParaRPr>
          </a:p>
          <a:p>
            <a:r>
              <a:rPr lang="ru-RU" sz="2000" b="1" dirty="0">
                <a:solidFill>
                  <a:srgbClr val="00AFAA"/>
                </a:solidFill>
                <a:latin typeface="Verdana" pitchFamily="34" charset="0"/>
                <a:ea typeface="Verdana" pitchFamily="34" charset="0"/>
              </a:rPr>
              <a:t>новым возможностям</a:t>
            </a:r>
            <a:r>
              <a:rPr lang="ru-RU" sz="2000" dirty="0">
                <a:latin typeface="Verdana" pitchFamily="34" charset="0"/>
                <a:ea typeface="Verdana" pitchFamily="34" charset="0"/>
              </a:rPr>
              <a:t> и вызовам.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258501-F79B-ABD6-D4A6-A7AB09AF0EC5}"/>
              </a:ext>
            </a:extLst>
          </p:cNvPr>
          <p:cNvSpPr txBox="1"/>
          <p:nvPr/>
        </p:nvSpPr>
        <p:spPr>
          <a:xfrm>
            <a:off x="3057222" y="3578373"/>
            <a:ext cx="89995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Verdana" pitchFamily="34" charset="0"/>
                <a:ea typeface="Verdana" pitchFamily="34" charset="0"/>
              </a:rPr>
              <a:t>Мы создаем культуру взаимного уважения, поддержки и вдохновения, чтобы </a:t>
            </a:r>
            <a:r>
              <a:rPr lang="ru-RU" sz="2000" b="1" dirty="0">
                <a:solidFill>
                  <a:srgbClr val="00AFAA"/>
                </a:solidFill>
                <a:latin typeface="Verdana" pitchFamily="34" charset="0"/>
                <a:ea typeface="Verdana" pitchFamily="34" charset="0"/>
              </a:rPr>
              <a:t>вместе мы могли создать историю успеха.</a:t>
            </a:r>
            <a:endParaRPr lang="ru-RU" sz="2000" dirty="0">
              <a:solidFill>
                <a:srgbClr val="00AFAA"/>
              </a:solidFill>
              <a:latin typeface="Verdana" pitchFamily="34" charset="0"/>
              <a:ea typeface="Verdana" pitchFamily="34" charset="0"/>
            </a:endParaRPr>
          </a:p>
          <a:p>
            <a:endParaRPr lang="ru-RU" sz="2000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DDA1F4A-A800-4475-373A-B974F015A368}"/>
              </a:ext>
            </a:extLst>
          </p:cNvPr>
          <p:cNvSpPr/>
          <p:nvPr/>
        </p:nvSpPr>
        <p:spPr>
          <a:xfrm rot="170513">
            <a:off x="2850983" y="1776009"/>
            <a:ext cx="8584401" cy="923330"/>
          </a:xfrm>
          <a:prstGeom prst="rect">
            <a:avLst/>
          </a:prstGeom>
          <a:solidFill>
            <a:srgbClr val="00AFAA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AAAAAAAAAAAAAAAAAAAA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YandexDisk\001_PROJECTS\JUST ADS\CTT\002_Presentation\Source\pic1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716932">
            <a:off x="9146980" y="9346322"/>
            <a:ext cx="4618708" cy="5293148"/>
          </a:xfrm>
          <a:prstGeom prst="rect">
            <a:avLst/>
          </a:prstGeom>
          <a:noFill/>
        </p:spPr>
      </p:pic>
      <p:sp>
        <p:nvSpPr>
          <p:cNvPr id="39" name="Полилиния 38"/>
          <p:cNvSpPr/>
          <p:nvPr/>
        </p:nvSpPr>
        <p:spPr>
          <a:xfrm>
            <a:off x="-1487179" y="3539322"/>
            <a:ext cx="15207916" cy="4543124"/>
          </a:xfrm>
          <a:custGeom>
            <a:avLst/>
            <a:gdLst>
              <a:gd name="connsiteX0" fmla="*/ 77002 w 15207916"/>
              <a:gd name="connsiteY0" fmla="*/ 789272 h 4543124"/>
              <a:gd name="connsiteX1" fmla="*/ 4052236 w 15207916"/>
              <a:gd name="connsiteY1" fmla="*/ 0 h 4543124"/>
              <a:gd name="connsiteX2" fmla="*/ 5149516 w 15207916"/>
              <a:gd name="connsiteY2" fmla="*/ 683394 h 4543124"/>
              <a:gd name="connsiteX3" fmla="*/ 9933272 w 15207916"/>
              <a:gd name="connsiteY3" fmla="*/ 19251 h 4543124"/>
              <a:gd name="connsiteX4" fmla="*/ 15207916 w 15207916"/>
              <a:gd name="connsiteY4" fmla="*/ 375385 h 4543124"/>
              <a:gd name="connsiteX5" fmla="*/ 14880657 w 15207916"/>
              <a:gd name="connsiteY5" fmla="*/ 3080084 h 4543124"/>
              <a:gd name="connsiteX6" fmla="*/ 11300059 w 15207916"/>
              <a:gd name="connsiteY6" fmla="*/ 3214838 h 4543124"/>
              <a:gd name="connsiteX7" fmla="*/ 10260531 w 15207916"/>
              <a:gd name="connsiteY7" fmla="*/ 4225491 h 4543124"/>
              <a:gd name="connsiteX8" fmla="*/ 5573028 w 15207916"/>
              <a:gd name="connsiteY8" fmla="*/ 4543124 h 4543124"/>
              <a:gd name="connsiteX9" fmla="*/ 0 w 15207916"/>
              <a:gd name="connsiteY9" fmla="*/ 3301465 h 4543124"/>
              <a:gd name="connsiteX10" fmla="*/ 77002 w 15207916"/>
              <a:gd name="connsiteY10" fmla="*/ 789272 h 4543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207916" h="4543124">
                <a:moveTo>
                  <a:pt x="77002" y="789272"/>
                </a:moveTo>
                <a:lnTo>
                  <a:pt x="4052236" y="0"/>
                </a:lnTo>
                <a:lnTo>
                  <a:pt x="5149516" y="683394"/>
                </a:lnTo>
                <a:lnTo>
                  <a:pt x="9933272" y="19251"/>
                </a:lnTo>
                <a:lnTo>
                  <a:pt x="15207916" y="375385"/>
                </a:lnTo>
                <a:lnTo>
                  <a:pt x="14880657" y="3080084"/>
                </a:lnTo>
                <a:lnTo>
                  <a:pt x="11300059" y="3214838"/>
                </a:lnTo>
                <a:lnTo>
                  <a:pt x="10260531" y="4225491"/>
                </a:lnTo>
                <a:lnTo>
                  <a:pt x="5573028" y="4543124"/>
                </a:lnTo>
                <a:lnTo>
                  <a:pt x="0" y="3301465"/>
                </a:lnTo>
                <a:lnTo>
                  <a:pt x="77002" y="789272"/>
                </a:lnTo>
                <a:close/>
              </a:path>
            </a:pathLst>
          </a:custGeom>
          <a:solidFill>
            <a:srgbClr val="233746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 rot="1698322">
            <a:off x="8328476" y="-1337452"/>
            <a:ext cx="714380" cy="142636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1698322">
            <a:off x="7329833" y="-1314172"/>
            <a:ext cx="714380" cy="142636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7" name="Picture 13" descr="D:\YandexDisk\001_PROJECTS\JUST ADS\CTT\002_Presentation\Source\pic16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0175737" flipV="1">
            <a:off x="-1214025" y="3028757"/>
            <a:ext cx="9802813" cy="1626642"/>
          </a:xfrm>
          <a:prstGeom prst="rect">
            <a:avLst/>
          </a:prstGeom>
          <a:noFill/>
        </p:spPr>
      </p:pic>
      <p:cxnSp>
        <p:nvCxnSpPr>
          <p:cNvPr id="50" name="Прямая соединительная линия 49"/>
          <p:cNvCxnSpPr/>
          <p:nvPr/>
        </p:nvCxnSpPr>
        <p:spPr>
          <a:xfrm rot="5400000">
            <a:off x="417463" y="5632452"/>
            <a:ext cx="8715437" cy="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 rot="5400000">
            <a:off x="4668816" y="5668169"/>
            <a:ext cx="8786085" cy="7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61" name="Picture 13" descr="D:\YandexDisk\001_PROJECTS\JUST ADS\CTT\002_Presentation\Source\pic16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17924" y="6276329"/>
            <a:ext cx="9802813" cy="2006600"/>
          </a:xfrm>
          <a:prstGeom prst="rect">
            <a:avLst/>
          </a:prstGeom>
          <a:noFill/>
        </p:spPr>
      </p:pic>
      <p:sp>
        <p:nvSpPr>
          <p:cNvPr id="33" name="Овал 32"/>
          <p:cNvSpPr/>
          <p:nvPr/>
        </p:nvSpPr>
        <p:spPr>
          <a:xfrm>
            <a:off x="1703346" y="142876"/>
            <a:ext cx="1714512" cy="1774800"/>
          </a:xfrm>
          <a:prstGeom prst="ellipse">
            <a:avLst/>
          </a:prstGeom>
          <a:solidFill>
            <a:srgbClr val="FFC00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5-конечная звезда 26"/>
          <p:cNvSpPr/>
          <p:nvPr/>
        </p:nvSpPr>
        <p:spPr>
          <a:xfrm rot="1213628">
            <a:off x="-3274201" y="5298375"/>
            <a:ext cx="7204124" cy="7204124"/>
          </a:xfrm>
          <a:prstGeom prst="star5">
            <a:avLst>
              <a:gd name="adj" fmla="val 33534"/>
              <a:gd name="hf" fmla="val 105146"/>
              <a:gd name="vf" fmla="val 110557"/>
            </a:avLst>
          </a:prstGeom>
          <a:solidFill>
            <a:srgbClr val="2337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5-конечная звезда 64"/>
          <p:cNvSpPr/>
          <p:nvPr/>
        </p:nvSpPr>
        <p:spPr>
          <a:xfrm rot="1213628">
            <a:off x="-2920214" y="5580924"/>
            <a:ext cx="6678618" cy="6678618"/>
          </a:xfrm>
          <a:prstGeom prst="star5">
            <a:avLst>
              <a:gd name="adj" fmla="val 33534"/>
              <a:gd name="hf" fmla="val 105146"/>
              <a:gd name="vf" fmla="val 11055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-707682" y="-82588"/>
            <a:ext cx="2553904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0</a:t>
            </a:r>
            <a:r>
              <a:rPr lang="ru-RU" sz="130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18475" y="245752"/>
            <a:ext cx="9547806" cy="8463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>
                <a:solidFill>
                  <a:srgbClr val="233746"/>
                </a:solidFill>
                <a:latin typeface="Verdana" pitchFamily="34" charset="0"/>
                <a:ea typeface="Verdana" pitchFamily="34" charset="0"/>
              </a:rPr>
              <a:t>Профили вакансий АО ГК </a:t>
            </a:r>
          </a:p>
          <a:p>
            <a:pPr algn="ctr"/>
            <a:r>
              <a:rPr lang="ru-RU" b="1" dirty="0">
                <a:solidFill>
                  <a:srgbClr val="00AFAA"/>
                </a:solidFill>
                <a:latin typeface="Verdana" pitchFamily="34" charset="0"/>
                <a:ea typeface="Verdana" pitchFamily="34" charset="0"/>
              </a:rPr>
              <a:t>«Современные транспортные технологии»</a:t>
            </a:r>
            <a:endParaRPr lang="ru-RU" dirty="0">
              <a:solidFill>
                <a:srgbClr val="00AFAA"/>
              </a:solidFill>
              <a:latin typeface="Verdana" pitchFamily="34" charset="0"/>
              <a:ea typeface="Verdana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846354" y="8031412"/>
            <a:ext cx="1785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Системный администратор </a:t>
            </a:r>
            <a:endParaRPr lang="ru-RU" sz="1400" dirty="0">
              <a:solidFill>
                <a:srgbClr val="23374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082566" y="8057466"/>
            <a:ext cx="3722296" cy="24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•"/>
            </a:pPr>
            <a:r>
              <a:rPr lang="ru-RU" sz="1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Обеспечение непрерывной работы серверов и сервисов, систем и сетей хранения данных.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•"/>
            </a:pPr>
            <a:r>
              <a:rPr lang="ru-RU" sz="1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Работа по предотвращению аварийных остановок серверов.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•"/>
            </a:pPr>
            <a:r>
              <a:rPr lang="ru-RU" sz="1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Участие в проектах внедрения новых версий информационных систем. </a:t>
            </a:r>
            <a:endParaRPr lang="ru-RU" sz="1400" dirty="0">
              <a:solidFill>
                <a:srgbClr val="23374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ru-RU" sz="14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9301150" y="7560048"/>
            <a:ext cx="392909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Calibri" panose="020F0502020204030204" pitchFamily="34" charset="0"/>
              <a:buChar char="•"/>
            </a:pPr>
            <a:r>
              <a:rPr lang="ru-RU" sz="1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Навыки анализа и описания информационных систем.</a:t>
            </a:r>
          </a:p>
          <a:p>
            <a:pPr marL="342900" lvl="0" indent="-342900">
              <a:buFont typeface="Calibri" panose="020F0502020204030204" pitchFamily="34" charset="0"/>
              <a:buChar char="•"/>
            </a:pPr>
            <a:r>
              <a:rPr lang="ru-RU" sz="1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Знание характеристик, конструктивных особенностей, назначения и режимов работы ЭВМ, правил ее технической эксплуатации.</a:t>
            </a:r>
          </a:p>
          <a:p>
            <a:pPr marL="342900" indent="-342900">
              <a:buFont typeface="Calibri" panose="020F0502020204030204" pitchFamily="34" charset="0"/>
              <a:buChar char="•"/>
            </a:pPr>
            <a:r>
              <a:rPr lang="ru-RU" sz="1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Ответственность, способность к обучению, умение работать в команде, коммуникабельность. </a:t>
            </a:r>
            <a:endParaRPr lang="ru-RU" sz="1400" dirty="0">
              <a:solidFill>
                <a:srgbClr val="23374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>
              <a:buFont typeface="Calibri" panose="020F0502020204030204" pitchFamily="34" charset="0"/>
              <a:buChar char="•"/>
            </a:pPr>
            <a:endParaRPr lang="ru-RU" sz="14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12358" y="1826678"/>
            <a:ext cx="3929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800" b="1" dirty="0">
                <a:solidFill>
                  <a:srgbClr val="233746"/>
                </a:solidFill>
                <a:latin typeface="Verdana" pitchFamily="34" charset="0"/>
                <a:ea typeface="Verdana" pitchFamily="34" charset="0"/>
              </a:rPr>
              <a:t>Должность</a:t>
            </a:r>
            <a:endParaRPr lang="ru-RU" sz="1800" dirty="0">
              <a:solidFill>
                <a:srgbClr val="233746"/>
              </a:solidFill>
              <a:latin typeface="Verdana" pitchFamily="34" charset="0"/>
              <a:ea typeface="Verdana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927200" y="1826678"/>
            <a:ext cx="3929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800" b="1" dirty="0">
                <a:solidFill>
                  <a:srgbClr val="233746"/>
                </a:solidFill>
                <a:latin typeface="Verdana" pitchFamily="34" charset="0"/>
                <a:ea typeface="Verdana" pitchFamily="34" charset="0"/>
              </a:rPr>
              <a:t>Функционал</a:t>
            </a:r>
            <a:endParaRPr lang="ru-RU" sz="1800" dirty="0">
              <a:solidFill>
                <a:srgbClr val="233746"/>
              </a:solidFill>
              <a:latin typeface="Verdana" pitchFamily="34" charset="0"/>
              <a:ea typeface="Verdana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9213480" y="1826678"/>
            <a:ext cx="3929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800" b="1" dirty="0">
                <a:solidFill>
                  <a:srgbClr val="233746"/>
                </a:solidFill>
                <a:latin typeface="Verdana" pitchFamily="34" charset="0"/>
                <a:ea typeface="Verdana" pitchFamily="34" charset="0"/>
              </a:rPr>
              <a:t>Требования</a:t>
            </a:r>
            <a:endParaRPr lang="ru-RU" sz="1800" dirty="0">
              <a:solidFill>
                <a:srgbClr val="233746"/>
              </a:solidFill>
              <a:latin typeface="Verdana" pitchFamily="34" charset="0"/>
              <a:ea typeface="Verdana" pitchFamily="34" charset="0"/>
            </a:endParaRPr>
          </a:p>
        </p:txBody>
      </p:sp>
      <p:pic>
        <p:nvPicPr>
          <p:cNvPr id="2054" name="Picture 6" descr="D:\YandexDisk\001_PROJECTS\JUST ADS\CTT\002_Presentation\Source\pic4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1327116" y="6489708"/>
            <a:ext cx="4712881" cy="4203692"/>
          </a:xfrm>
          <a:prstGeom prst="rect">
            <a:avLst/>
          </a:prstGeom>
          <a:noFill/>
        </p:spPr>
      </p:pic>
      <p:pic>
        <p:nvPicPr>
          <p:cNvPr id="2059" name="Picture 11" descr="D:\YandexDisk\001_PROJECTS\JUST ADS\CTT\002_Presentation\Source\pic15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17726" y="5346700"/>
            <a:ext cx="2135760" cy="1774800"/>
          </a:xfrm>
          <a:prstGeom prst="rect">
            <a:avLst/>
          </a:prstGeom>
          <a:noFill/>
        </p:spPr>
      </p:pic>
      <p:pic>
        <p:nvPicPr>
          <p:cNvPr id="2058" name="Picture 10" descr="D:\YandexDisk\001_PROJECTS\JUST ADS\CTT\002_Presentation\Source\pic10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18813527">
            <a:off x="9432558" y="5763685"/>
            <a:ext cx="1841444" cy="1609723"/>
          </a:xfrm>
          <a:prstGeom prst="rect">
            <a:avLst/>
          </a:prstGeom>
          <a:noFill/>
        </p:spPr>
      </p:pic>
      <p:pic>
        <p:nvPicPr>
          <p:cNvPr id="2" name="Picture 2" descr="D:\YandexDisk\001_PROJECTS\JUST ADS\CTT\002_Presentation\Source\pic7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713312">
            <a:off x="1921214" y="4819136"/>
            <a:ext cx="1983193" cy="1628089"/>
          </a:xfrm>
          <a:prstGeom prst="rect">
            <a:avLst/>
          </a:prstGeom>
          <a:noFill/>
        </p:spPr>
      </p:pic>
      <p:pic>
        <p:nvPicPr>
          <p:cNvPr id="30" name="Picture 3" descr="D:\YandexDisk\001_PROJECTS\JUST ADS\CTT\002_Presentation\Source\pic1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5988012">
            <a:off x="-1107035" y="3906822"/>
            <a:ext cx="2617966" cy="3000250"/>
          </a:xfrm>
          <a:prstGeom prst="rect">
            <a:avLst/>
          </a:prstGeom>
          <a:noFill/>
        </p:spPr>
      </p:pic>
      <p:pic>
        <p:nvPicPr>
          <p:cNvPr id="2052" name="Picture 4" descr="D:\YandexDisk\001_PROJECTS\JUST ADS\CTT\002_Presentation\Source\pic13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1867590" y="3321279"/>
            <a:ext cx="1898606" cy="1129821"/>
          </a:xfrm>
          <a:prstGeom prst="rect">
            <a:avLst/>
          </a:prstGeom>
          <a:noFill/>
        </p:spPr>
      </p:pic>
      <p:pic>
        <p:nvPicPr>
          <p:cNvPr id="32" name="Picture 4" descr="D:\YandexDisk\001_PROJECTS\JUST ADS\CTT\002_Presentation\Source\pic13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7813602">
            <a:off x="1846361" y="598177"/>
            <a:ext cx="1429327" cy="850563"/>
          </a:xfrm>
          <a:prstGeom prst="rect">
            <a:avLst/>
          </a:prstGeom>
          <a:noFill/>
        </p:spPr>
      </p:pic>
      <p:pic>
        <p:nvPicPr>
          <p:cNvPr id="5122" name="Picture 2" descr="D:\YandexDisk\001_PROJECTS\JUST ADS\CTT\002_Presentation\Source\white\5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2704798" y="7918468"/>
            <a:ext cx="2712740" cy="2774932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EA09CB2-FED7-8519-DED3-AD2FA1492DB0}"/>
              </a:ext>
            </a:extLst>
          </p:cNvPr>
          <p:cNvSpPr txBox="1"/>
          <p:nvPr/>
        </p:nvSpPr>
        <p:spPr>
          <a:xfrm>
            <a:off x="1752596" y="2275876"/>
            <a:ext cx="27146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Специалист по информационным ресурсам </a:t>
            </a:r>
            <a:endParaRPr lang="ru-RU" sz="1400" dirty="0">
              <a:solidFill>
                <a:srgbClr val="23374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DEBE93-A88A-CEAD-8DEE-FEF1DD2DB903}"/>
              </a:ext>
            </a:extLst>
          </p:cNvPr>
          <p:cNvSpPr txBox="1"/>
          <p:nvPr/>
        </p:nvSpPr>
        <p:spPr>
          <a:xfrm>
            <a:off x="4866492" y="2278078"/>
            <a:ext cx="4194968" cy="1597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itchFamily="2" charset="2"/>
              <a:buChar char=""/>
            </a:pPr>
            <a:r>
              <a:rPr lang="ru-RU" sz="1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Организация мероприятий по защите конфиденциальной информации.</a:t>
            </a:r>
            <a:endParaRPr lang="en-US" sz="14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Symbol" pitchFamily="2" charset="2"/>
              <a:buChar char=""/>
            </a:pPr>
            <a:r>
              <a:rPr lang="ru-RU" sz="1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Осуществление контроля работы внутренних систем безопасности организации (видеонаблюдение, СКУД).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C1C554-71F7-919F-3E29-5C2B11C06693}"/>
              </a:ext>
            </a:extLst>
          </p:cNvPr>
          <p:cNvSpPr txBox="1"/>
          <p:nvPr/>
        </p:nvSpPr>
        <p:spPr>
          <a:xfrm>
            <a:off x="9225628" y="2275876"/>
            <a:ext cx="3760700" cy="1096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itchFamily="2" charset="2"/>
              <a:buChar char=""/>
            </a:pPr>
            <a:r>
              <a:rPr lang="ru-RU" sz="1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Знание средств вычислительной техники, коммуникаций и связи;</a:t>
            </a:r>
            <a:endParaRPr lang="en-US" sz="14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itchFamily="2" charset="2"/>
              <a:buChar char=""/>
            </a:pPr>
            <a:r>
              <a:rPr lang="ru-RU" sz="1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Владение методами анализа информации.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FEAE514-05DE-B532-E8E1-DB65CF18B9BD}"/>
              </a:ext>
            </a:extLst>
          </p:cNvPr>
          <p:cNvSpPr txBox="1"/>
          <p:nvPr/>
        </p:nvSpPr>
        <p:spPr>
          <a:xfrm>
            <a:off x="712358" y="4298259"/>
            <a:ext cx="37147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Инженер-программист </a:t>
            </a:r>
            <a:endParaRPr lang="ru-RU" sz="1400" dirty="0">
              <a:solidFill>
                <a:srgbClr val="23374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98CB9C5-C3C7-CF63-C3EC-F9B658167387}"/>
              </a:ext>
            </a:extLst>
          </p:cNvPr>
          <p:cNvSpPr txBox="1"/>
          <p:nvPr/>
        </p:nvSpPr>
        <p:spPr>
          <a:xfrm>
            <a:off x="4921461" y="4275521"/>
            <a:ext cx="3761033" cy="3017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•"/>
            </a:pPr>
            <a:r>
              <a:rPr lang="ru-RU" sz="1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Разработка программ.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•"/>
            </a:pPr>
            <a:r>
              <a:rPr lang="ru-RU" sz="1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Выбор языка программирования для описания алгоритмов и структур данных.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•"/>
            </a:pPr>
            <a:r>
              <a:rPr lang="ru-RU" sz="1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Корректировка разработанной программы на основе анализа данных.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•"/>
            </a:pPr>
            <a:r>
              <a:rPr lang="ru-RU" sz="1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Разработка инструкций для пользователей системной программы. </a:t>
            </a:r>
            <a:endParaRPr lang="ru-RU" sz="1400" dirty="0">
              <a:solidFill>
                <a:srgbClr val="23374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•"/>
            </a:pPr>
            <a:endParaRPr lang="ru-RU" sz="14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C6EE090-D6B8-58DA-A6E6-8BDB9C58098C}"/>
              </a:ext>
            </a:extLst>
          </p:cNvPr>
          <p:cNvSpPr txBox="1"/>
          <p:nvPr/>
        </p:nvSpPr>
        <p:spPr>
          <a:xfrm>
            <a:off x="9185307" y="4276509"/>
            <a:ext cx="37607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Symbol" pitchFamily="2" charset="2"/>
              <a:buChar char=""/>
            </a:pPr>
            <a:r>
              <a:rPr lang="ru-RU" sz="1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Знание основных принципов программирования, видов программного обеспечения.</a:t>
            </a:r>
          </a:p>
          <a:p>
            <a:pPr marL="342900" lvl="0" indent="-342900">
              <a:buFont typeface="Symbol" pitchFamily="2" charset="2"/>
              <a:buChar char=""/>
            </a:pPr>
            <a:r>
              <a:rPr lang="ru-RU" sz="1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Знание технологии автоматической обработки информации.</a:t>
            </a:r>
          </a:p>
          <a:p>
            <a:pPr marL="342900" lvl="0" indent="-342900">
              <a:buFont typeface="Symbol" pitchFamily="2" charset="2"/>
              <a:buChar char=""/>
            </a:pPr>
            <a:r>
              <a:rPr lang="ru-RU" sz="1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Знание языков программирования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472733A-04EC-35AB-347B-84D41615B268}"/>
              </a:ext>
            </a:extLst>
          </p:cNvPr>
          <p:cNvSpPr txBox="1"/>
          <p:nvPr/>
        </p:nvSpPr>
        <p:spPr>
          <a:xfrm>
            <a:off x="4794261" y="1217159"/>
            <a:ext cx="4194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dirty="0">
                <a:solidFill>
                  <a:srgbClr val="233746"/>
                </a:solidFill>
                <a:latin typeface="Verdana" pitchFamily="34" charset="0"/>
                <a:ea typeface="Verdana" pitchFamily="34" charset="0"/>
              </a:rPr>
              <a:t>IT</a:t>
            </a:r>
            <a:endParaRPr lang="ru-RU" sz="2400" dirty="0">
              <a:solidFill>
                <a:srgbClr val="233746"/>
              </a:solidFill>
              <a:latin typeface="Verdana" pitchFamily="34" charset="0"/>
              <a:ea typeface="Verdana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олилиния 31"/>
          <p:cNvSpPr/>
          <p:nvPr/>
        </p:nvSpPr>
        <p:spPr>
          <a:xfrm>
            <a:off x="-956137" y="5596093"/>
            <a:ext cx="16661331" cy="5322771"/>
          </a:xfrm>
          <a:custGeom>
            <a:avLst/>
            <a:gdLst>
              <a:gd name="connsiteX0" fmla="*/ 14688152 w 16661331"/>
              <a:gd name="connsiteY0" fmla="*/ 86627 h 5322771"/>
              <a:gd name="connsiteX1" fmla="*/ 13975882 w 16661331"/>
              <a:gd name="connsiteY1" fmla="*/ 0 h 5322771"/>
              <a:gd name="connsiteX2" fmla="*/ 12791975 w 16661331"/>
              <a:gd name="connsiteY2" fmla="*/ 866274 h 5322771"/>
              <a:gd name="connsiteX3" fmla="*/ 8152598 w 16661331"/>
              <a:gd name="connsiteY3" fmla="*/ 375385 h 5322771"/>
              <a:gd name="connsiteX4" fmla="*/ 4071487 w 16661331"/>
              <a:gd name="connsiteY4" fmla="*/ 991402 h 5322771"/>
              <a:gd name="connsiteX5" fmla="*/ 721895 w 16661331"/>
              <a:gd name="connsiteY5" fmla="*/ 856648 h 5322771"/>
              <a:gd name="connsiteX6" fmla="*/ 0 w 16661331"/>
              <a:gd name="connsiteY6" fmla="*/ 5322771 h 5322771"/>
              <a:gd name="connsiteX7" fmla="*/ 16661331 w 16661331"/>
              <a:gd name="connsiteY7" fmla="*/ 5274644 h 5322771"/>
              <a:gd name="connsiteX8" fmla="*/ 14688152 w 16661331"/>
              <a:gd name="connsiteY8" fmla="*/ 86627 h 5322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661331" h="5322771">
                <a:moveTo>
                  <a:pt x="14688152" y="86627"/>
                </a:moveTo>
                <a:lnTo>
                  <a:pt x="13975882" y="0"/>
                </a:lnTo>
                <a:lnTo>
                  <a:pt x="12791975" y="866274"/>
                </a:lnTo>
                <a:lnTo>
                  <a:pt x="8152598" y="375385"/>
                </a:lnTo>
                <a:lnTo>
                  <a:pt x="4071487" y="991402"/>
                </a:lnTo>
                <a:lnTo>
                  <a:pt x="721895" y="856648"/>
                </a:lnTo>
                <a:lnTo>
                  <a:pt x="0" y="5322771"/>
                </a:lnTo>
                <a:lnTo>
                  <a:pt x="16661331" y="5274644"/>
                </a:lnTo>
                <a:lnTo>
                  <a:pt x="14688152" y="86627"/>
                </a:lnTo>
                <a:close/>
              </a:path>
            </a:pathLst>
          </a:custGeom>
          <a:solidFill>
            <a:srgbClr val="233746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Равнобедренный треугольник 34"/>
          <p:cNvSpPr/>
          <p:nvPr/>
        </p:nvSpPr>
        <p:spPr>
          <a:xfrm rot="10800000">
            <a:off x="3989362" y="-1797100"/>
            <a:ext cx="9144064" cy="7882814"/>
          </a:xfrm>
          <a:prstGeom prst="triangle">
            <a:avLst/>
          </a:prstGeom>
          <a:noFill/>
          <a:ln w="12700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13" descr="D:\YandexDisk\001_PROJECTS\JUST ADS\CTT\002_Presentation\Source\pic16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50720">
            <a:off x="7108181" y="4972280"/>
            <a:ext cx="9802813" cy="2006600"/>
          </a:xfrm>
          <a:prstGeom prst="rect">
            <a:avLst/>
          </a:prstGeom>
          <a:noFill/>
        </p:spPr>
      </p:pic>
      <p:pic>
        <p:nvPicPr>
          <p:cNvPr id="4101" name="Picture 5" descr="D:\YandexDisk\001_PROJECTS\JUST ADS\CTT\002_Presentation\Source\pic20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040912">
            <a:off x="-3604869" y="2393814"/>
            <a:ext cx="7092512" cy="4399785"/>
          </a:xfrm>
          <a:prstGeom prst="rect">
            <a:avLst/>
          </a:prstGeom>
          <a:noFill/>
        </p:spPr>
      </p:pic>
      <p:pic>
        <p:nvPicPr>
          <p:cNvPr id="4103" name="Picture 7" descr="D:\YandexDisk\001_PROJECTS\JUST ADS\CTT\002_Presentation\Source\pic27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2920154">
            <a:off x="-263608" y="2879858"/>
            <a:ext cx="2153685" cy="3400945"/>
          </a:xfrm>
          <a:prstGeom prst="rect">
            <a:avLst/>
          </a:prstGeom>
          <a:noFill/>
        </p:spPr>
      </p:pic>
      <p:pic>
        <p:nvPicPr>
          <p:cNvPr id="4102" name="Picture 6" descr="D:\YandexDisk\001_PROJECTS\JUST ADS\CTT\002_Presentation\Source\pic19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7374695">
            <a:off x="7405954" y="8559241"/>
            <a:ext cx="7092512" cy="4399785"/>
          </a:xfrm>
          <a:prstGeom prst="rect">
            <a:avLst/>
          </a:prstGeom>
          <a:noFill/>
        </p:spPr>
      </p:pic>
      <p:sp>
        <p:nvSpPr>
          <p:cNvPr id="34" name="Равнобедренный треугольник 33"/>
          <p:cNvSpPr/>
          <p:nvPr/>
        </p:nvSpPr>
        <p:spPr>
          <a:xfrm>
            <a:off x="917528" y="4418006"/>
            <a:ext cx="9144064" cy="7882814"/>
          </a:xfrm>
          <a:prstGeom prst="triangle">
            <a:avLst/>
          </a:prstGeom>
          <a:noFill/>
          <a:ln w="12700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Равнобедренный треугольник 35"/>
          <p:cNvSpPr/>
          <p:nvPr/>
        </p:nvSpPr>
        <p:spPr>
          <a:xfrm rot="10800000">
            <a:off x="4275111" y="-6248632"/>
            <a:ext cx="9144064" cy="7882814"/>
          </a:xfrm>
          <a:prstGeom prst="triangle">
            <a:avLst/>
          </a:prstGeom>
          <a:noFill/>
          <a:ln w="12700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Равнобедренный треугольник 36"/>
          <p:cNvSpPr/>
          <p:nvPr/>
        </p:nvSpPr>
        <p:spPr>
          <a:xfrm>
            <a:off x="1069928" y="8990038"/>
            <a:ext cx="9144064" cy="7882814"/>
          </a:xfrm>
          <a:prstGeom prst="triangle">
            <a:avLst/>
          </a:prstGeom>
          <a:noFill/>
          <a:ln w="12700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rot="16200000" flipH="1">
            <a:off x="-1047016" y="5239542"/>
            <a:ext cx="9501255" cy="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16200000" flipH="1">
            <a:off x="4274682" y="5274829"/>
            <a:ext cx="9572691" cy="8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26195" y="1430979"/>
            <a:ext cx="2714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Координатор</a:t>
            </a:r>
            <a:r>
              <a:rPr lang="ru-RU" sz="1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algn="r"/>
            <a:r>
              <a:rPr lang="ru-RU" sz="1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проектного офиса </a:t>
            </a:r>
            <a:endParaRPr lang="ru-RU" sz="1400" dirty="0">
              <a:solidFill>
                <a:srgbClr val="23374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38809" y="1411232"/>
            <a:ext cx="4500593" cy="12245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07000"/>
              </a:lnSpc>
              <a:buFont typeface="Symbol" pitchFamily="2" charset="2"/>
              <a:buChar char=""/>
            </a:pPr>
            <a:r>
              <a:rPr lang="ru-RU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Координирование</a:t>
            </a:r>
            <a:r>
              <a:rPr lang="ru-RU" sz="140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 мониторинг исполнения стратегических проектов, подготовка отчетов.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itchFamily="2" charset="2"/>
              <a:buChar char=""/>
            </a:pPr>
            <a:r>
              <a:rPr lang="ru-RU" sz="1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Участие в регулярных совещаниях Проектного офиса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296918" y="4116582"/>
            <a:ext cx="37147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Специалист </a:t>
            </a:r>
            <a:endParaRPr lang="en-US" sz="14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/>
            <a:r>
              <a:rPr lang="ru-RU" sz="1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контроллинга </a:t>
            </a:r>
            <a:endParaRPr lang="en-US" sz="14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/>
            <a:r>
              <a:rPr lang="ru-RU" sz="1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продаж и закупок </a:t>
            </a:r>
            <a:endParaRPr lang="ru-RU" sz="1400" dirty="0">
              <a:solidFill>
                <a:srgbClr val="23374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38295" y="3800837"/>
            <a:ext cx="4453085" cy="21212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07000"/>
              </a:lnSpc>
              <a:buFont typeface="Symbol" pitchFamily="2" charset="2"/>
              <a:buChar char=""/>
            </a:pPr>
            <a:r>
              <a:rPr lang="ru-RU" sz="1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Формирование скидок покупателям, контроль за их предоставлением и обоснованностью начисления.</a:t>
            </a:r>
          </a:p>
          <a:p>
            <a:pPr marL="342900" lvl="0" indent="-342900">
              <a:lnSpc>
                <a:spcPct val="107000"/>
              </a:lnSpc>
              <a:buFont typeface="Symbol" pitchFamily="2" charset="2"/>
              <a:buChar char=""/>
            </a:pPr>
            <a:r>
              <a:rPr lang="ru-RU" sz="1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Проведение проверок и подготовка заключений по начислению скидок. 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itchFamily="2" charset="2"/>
              <a:buChar char=""/>
            </a:pPr>
            <a:r>
              <a:rPr lang="ru-RU" sz="1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Ведение кредитной истории покупателя. </a:t>
            </a:r>
            <a:endParaRPr lang="en-US" sz="14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Symbol" pitchFamily="2" charset="2"/>
              <a:buChar char=""/>
            </a:pPr>
            <a:r>
              <a:rPr lang="ru-RU" sz="1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Контроль дебиторской задолженности.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itchFamily="2" charset="2"/>
              <a:buChar char=""/>
            </a:pPr>
            <a:endParaRPr lang="ru-RU" sz="14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308813" y="3846970"/>
            <a:ext cx="3760700" cy="1890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07000"/>
              </a:lnSpc>
              <a:buFont typeface="Symbol" pitchFamily="2" charset="2"/>
              <a:buChar char=""/>
            </a:pPr>
            <a:r>
              <a:rPr lang="ru-RU" sz="1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Базовые экономические знания.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itchFamily="2" charset="2"/>
              <a:buChar char=""/>
            </a:pPr>
            <a:r>
              <a:rPr lang="ru-RU" sz="1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Аналитические способности, внимательность, ответственность.</a:t>
            </a:r>
            <a:endParaRPr lang="en-US" sz="14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Symbol" pitchFamily="2" charset="2"/>
              <a:buChar char=""/>
            </a:pPr>
            <a:r>
              <a:rPr lang="ru-RU" sz="1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Уверенное пользование ПК, в т.ч. продвинутый пользователь Microsoft Office (Excel) 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ru-RU" sz="14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-707682" y="-82588"/>
            <a:ext cx="2553904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04</a:t>
            </a:r>
            <a:endParaRPr lang="ru-RU" sz="13000" b="1" dirty="0">
              <a:solidFill>
                <a:schemeClr val="bg1"/>
              </a:solidFill>
              <a:latin typeface="Verdana" pitchFamily="34" charset="0"/>
              <a:ea typeface="Verdana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78147" y="6604805"/>
            <a:ext cx="3071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Специалист оперативного планирования отгрузки </a:t>
            </a:r>
            <a:endParaRPr lang="ru-RU" sz="1400" dirty="0">
              <a:solidFill>
                <a:srgbClr val="23374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079975" y="6604805"/>
            <a:ext cx="4786346" cy="29406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07000"/>
              </a:lnSpc>
              <a:buFont typeface="Symbol" pitchFamily="2" charset="2"/>
              <a:buChar char=""/>
            </a:pPr>
            <a:r>
              <a:rPr lang="ru-RU" sz="1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Анализ информации по автомобилям, находящимся на складе: по направлениям реализации, по собственнику и другим критериям.</a:t>
            </a:r>
          </a:p>
          <a:p>
            <a:pPr marL="342900" lvl="0" indent="-342900">
              <a:lnSpc>
                <a:spcPct val="107000"/>
              </a:lnSpc>
              <a:buFont typeface="Symbol" pitchFamily="2" charset="2"/>
              <a:buChar char=""/>
            </a:pPr>
            <a:r>
              <a:rPr lang="ru-RU" sz="1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Организация и контроль выполнения мероприятий по снижению остатков автомобилей на складах свыше нормативных сроков.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itchFamily="2" charset="2"/>
              <a:buChar char=""/>
            </a:pPr>
            <a:r>
              <a:rPr lang="ru-RU" sz="1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Организация контроля исполнения планов контрактации.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Symbol" pitchFamily="2" charset="2"/>
              <a:buChar char=""/>
            </a:pPr>
            <a:r>
              <a:rPr lang="ru-RU" sz="1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Участие в проектах, реализуемых в Компании. </a:t>
            </a:r>
            <a:endParaRPr lang="ru-RU" sz="1400" dirty="0">
              <a:solidFill>
                <a:srgbClr val="23374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314122" y="6592070"/>
            <a:ext cx="3643338" cy="1557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07000"/>
              </a:lnSpc>
              <a:buFont typeface="Symbol" pitchFamily="2" charset="2"/>
              <a:buChar char=""/>
            </a:pPr>
            <a:r>
              <a:rPr lang="ru-RU" sz="1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Базовые экономические знания</a:t>
            </a:r>
          </a:p>
          <a:p>
            <a:pPr marL="342900" lvl="0" indent="-342900">
              <a:lnSpc>
                <a:spcPct val="107000"/>
              </a:lnSpc>
              <a:buFont typeface="Symbol" pitchFamily="2" charset="2"/>
              <a:buChar char=""/>
            </a:pPr>
            <a:r>
              <a:rPr lang="ru-RU" sz="1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Аналитические способности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itchFamily="2" charset="2"/>
              <a:buChar char=""/>
            </a:pPr>
            <a:r>
              <a:rPr lang="ru-RU" sz="1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Работа в программах Microsoft Excel, Word, Outlook на уровне уверенного пользователя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Symbol" pitchFamily="2" charset="2"/>
              <a:buChar char=""/>
            </a:pPr>
            <a:r>
              <a:rPr lang="ru-RU" sz="1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Обучаемость </a:t>
            </a:r>
            <a:endParaRPr lang="ru-RU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0" name="Picture 4" descr="D:\YandexDisk\001_PROJECTS\JUST ADS\CTT\002_Presentation\Source\pic17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5444547">
            <a:off x="7506805" y="9360372"/>
            <a:ext cx="1070106" cy="1331445"/>
          </a:xfrm>
          <a:prstGeom prst="rect">
            <a:avLst/>
          </a:prstGeom>
          <a:noFill/>
        </p:spPr>
      </p:pic>
      <p:pic>
        <p:nvPicPr>
          <p:cNvPr id="31" name="Picture 4" descr="D:\YandexDisk\001_PROJECTS\JUST ADS\CTT\002_Presentation\Source\pic17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20428628">
            <a:off x="2345147" y="156262"/>
            <a:ext cx="1189890" cy="1480483"/>
          </a:xfrm>
          <a:prstGeom prst="rect">
            <a:avLst/>
          </a:prstGeom>
          <a:noFill/>
        </p:spPr>
      </p:pic>
      <p:pic>
        <p:nvPicPr>
          <p:cNvPr id="4098" name="Picture 2" descr="D:\YandexDisk\001_PROJECTS\JUST ADS\CTT\002_Presentation\Source\white\26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20300261">
            <a:off x="13490616" y="8204220"/>
            <a:ext cx="1984863" cy="2030367"/>
          </a:xfrm>
          <a:prstGeom prst="rect">
            <a:avLst/>
          </a:prstGeom>
          <a:noFill/>
        </p:spPr>
      </p:pic>
      <p:pic>
        <p:nvPicPr>
          <p:cNvPr id="39" name="Picture 2" descr="D:\YandexDisk\001_PROJECTS\JUST ADS\CTT\002_Presentation\Source\white\26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3514871">
            <a:off x="13263557" y="6200590"/>
            <a:ext cx="1552871" cy="1588471"/>
          </a:xfrm>
          <a:prstGeom prst="rect">
            <a:avLst/>
          </a:prstGeom>
          <a:noFill/>
        </p:spPr>
      </p:pic>
      <p:pic>
        <p:nvPicPr>
          <p:cNvPr id="40" name="Picture 2" descr="D:\YandexDisk\001_PROJECTS\JUST ADS\CTT\002_Presentation\Source\white\26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1428866">
            <a:off x="13458835" y="4160787"/>
            <a:ext cx="1984863" cy="2030367"/>
          </a:xfrm>
          <a:prstGeom prst="rect">
            <a:avLst/>
          </a:prstGeom>
          <a:noFill/>
        </p:spPr>
      </p:pic>
      <p:pic>
        <p:nvPicPr>
          <p:cNvPr id="41" name="Picture 2" descr="D:\YandexDisk\001_PROJECTS\JUST ADS\CTT\002_Presentation\Source\white\26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20514001">
            <a:off x="14019953" y="2227401"/>
            <a:ext cx="1283165" cy="1312582"/>
          </a:xfrm>
          <a:prstGeom prst="rect">
            <a:avLst/>
          </a:prstGeom>
          <a:noFill/>
        </p:spPr>
      </p:pic>
      <p:pic>
        <p:nvPicPr>
          <p:cNvPr id="4099" name="Picture 3" descr="D:\YandexDisk\001_PROJECTS\JUST ADS\CTT\002_Presentation\Source\pic8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rot="704334" flipH="1">
            <a:off x="11398249" y="2015678"/>
            <a:ext cx="1670924" cy="1718334"/>
          </a:xfrm>
          <a:prstGeom prst="rect">
            <a:avLst/>
          </a:prstGeom>
          <a:noFill/>
        </p:spPr>
      </p:pic>
      <p:pic>
        <p:nvPicPr>
          <p:cNvPr id="4100" name="Picture 4" descr="D:\YandexDisk\001_PROJECTS\JUST ADS\CTT\002_Presentation\Source\pic28.pn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-1420927" y="7027464"/>
            <a:ext cx="4382807" cy="4020033"/>
          </a:xfrm>
          <a:prstGeom prst="rect">
            <a:avLst/>
          </a:prstGeom>
          <a:noFill/>
        </p:spPr>
      </p:pic>
      <p:pic>
        <p:nvPicPr>
          <p:cNvPr id="16" name="Picture 13" descr="D:\YandexDisk\001_PROJECTS\JUST ADS\CTT\002_Presentation\Source\pic16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525655" flipV="1">
            <a:off x="-770819" y="1894774"/>
            <a:ext cx="9849989" cy="1626642"/>
          </a:xfrm>
          <a:prstGeom prst="rect">
            <a:avLst/>
          </a:prstGeom>
          <a:noFill/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5674310-CDBB-4698-2E94-49CA2367C497}"/>
              </a:ext>
            </a:extLst>
          </p:cNvPr>
          <p:cNvSpPr txBox="1"/>
          <p:nvPr/>
        </p:nvSpPr>
        <p:spPr>
          <a:xfrm>
            <a:off x="9313849" y="1431735"/>
            <a:ext cx="3760700" cy="1199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itchFamily="2" charset="2"/>
              <a:buChar char=""/>
            </a:pPr>
            <a:r>
              <a:rPr lang="ru-RU" sz="1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Умение работать с большим объемом информации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itchFamily="2" charset="2"/>
              <a:buChar char=""/>
            </a:pPr>
            <a:r>
              <a:rPr lang="ru-RU" sz="1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Коммуникабельность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itchFamily="2" charset="2"/>
              <a:buChar char=""/>
            </a:pPr>
            <a:r>
              <a:rPr lang="ru-RU" sz="1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Тайм-менеджмент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F8F774F-028D-1F2E-B290-0A20210EC25D}"/>
              </a:ext>
            </a:extLst>
          </p:cNvPr>
          <p:cNvSpPr txBox="1"/>
          <p:nvPr/>
        </p:nvSpPr>
        <p:spPr>
          <a:xfrm>
            <a:off x="3693434" y="553317"/>
            <a:ext cx="53662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0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МАРКЕТИНГ/</a:t>
            </a:r>
            <a:endParaRPr lang="en-US" sz="20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ctr"/>
            <a:r>
              <a:rPr lang="ru-RU" sz="20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ПРОЕКТНАЯ ДЕЯТЕЛЬНОСТЬ </a:t>
            </a:r>
            <a:endParaRPr lang="ru-RU" sz="2000" b="1" dirty="0">
              <a:solidFill>
                <a:srgbClr val="23374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C1689D7-4986-189E-9B36-C076DDB88111}"/>
              </a:ext>
            </a:extLst>
          </p:cNvPr>
          <p:cNvSpPr txBox="1"/>
          <p:nvPr/>
        </p:nvSpPr>
        <p:spPr>
          <a:xfrm>
            <a:off x="3693434" y="3196383"/>
            <a:ext cx="5366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4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ПРОДАЖИ </a:t>
            </a:r>
            <a:endParaRPr lang="ru-RU" sz="2400" b="1" dirty="0">
              <a:solidFill>
                <a:srgbClr val="23374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олилиния 34"/>
          <p:cNvSpPr/>
          <p:nvPr/>
        </p:nvSpPr>
        <p:spPr>
          <a:xfrm>
            <a:off x="-724505" y="2769606"/>
            <a:ext cx="15455306" cy="5046133"/>
          </a:xfrm>
          <a:custGeom>
            <a:avLst/>
            <a:gdLst>
              <a:gd name="connsiteX0" fmla="*/ 0 w 15455306"/>
              <a:gd name="connsiteY0" fmla="*/ 8466 h 5046133"/>
              <a:gd name="connsiteX1" fmla="*/ 2980267 w 15455306"/>
              <a:gd name="connsiteY1" fmla="*/ 364066 h 5046133"/>
              <a:gd name="connsiteX2" fmla="*/ 3623734 w 15455306"/>
              <a:gd name="connsiteY2" fmla="*/ 1329266 h 5046133"/>
              <a:gd name="connsiteX3" fmla="*/ 7247467 w 15455306"/>
              <a:gd name="connsiteY3" fmla="*/ 1921933 h 5046133"/>
              <a:gd name="connsiteX4" fmla="*/ 15290800 w 15455306"/>
              <a:gd name="connsiteY4" fmla="*/ 0 h 5046133"/>
              <a:gd name="connsiteX5" fmla="*/ 14291734 w 15455306"/>
              <a:gd name="connsiteY5" fmla="*/ 4834466 h 5046133"/>
              <a:gd name="connsiteX6" fmla="*/ 10329334 w 15455306"/>
              <a:gd name="connsiteY6" fmla="*/ 4258733 h 5046133"/>
              <a:gd name="connsiteX7" fmla="*/ 8754534 w 15455306"/>
              <a:gd name="connsiteY7" fmla="*/ 5046133 h 5046133"/>
              <a:gd name="connsiteX8" fmla="*/ 279400 w 15455306"/>
              <a:gd name="connsiteY8" fmla="*/ 4165600 h 5046133"/>
              <a:gd name="connsiteX9" fmla="*/ 0 w 15455306"/>
              <a:gd name="connsiteY9" fmla="*/ 8466 h 5046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455306" h="5046133">
                <a:moveTo>
                  <a:pt x="0" y="8466"/>
                </a:moveTo>
                <a:lnTo>
                  <a:pt x="2980267" y="364066"/>
                </a:lnTo>
                <a:lnTo>
                  <a:pt x="3623734" y="1329266"/>
                </a:lnTo>
                <a:lnTo>
                  <a:pt x="7247467" y="1921933"/>
                </a:lnTo>
                <a:lnTo>
                  <a:pt x="15290800" y="0"/>
                </a:lnTo>
                <a:cubicBezTo>
                  <a:pt x="14959930" y="1611932"/>
                  <a:pt x="15455306" y="3670894"/>
                  <a:pt x="14291734" y="4834466"/>
                </a:cubicBezTo>
                <a:cubicBezTo>
                  <a:pt x="12970993" y="4642153"/>
                  <a:pt x="11664003" y="4258733"/>
                  <a:pt x="10329334" y="4258733"/>
                </a:cubicBezTo>
                <a:lnTo>
                  <a:pt x="8754534" y="5046133"/>
                </a:lnTo>
                <a:lnTo>
                  <a:pt x="279400" y="4165600"/>
                </a:lnTo>
                <a:lnTo>
                  <a:pt x="0" y="8466"/>
                </a:lnTo>
                <a:close/>
              </a:path>
            </a:pathLst>
          </a:custGeom>
          <a:solidFill>
            <a:srgbClr val="233746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низ 22"/>
          <p:cNvSpPr/>
          <p:nvPr/>
        </p:nvSpPr>
        <p:spPr>
          <a:xfrm rot="20194470">
            <a:off x="6022039" y="-1062673"/>
            <a:ext cx="6215106" cy="7715304"/>
          </a:xfrm>
          <a:prstGeom prst="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13" descr="D:\YandexDisk\001_PROJECTS\JUST ADS\CTT\002_Presentation\Source\pic1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2074512" flipH="1" flipV="1">
            <a:off x="8659640" y="2967856"/>
            <a:ext cx="5705750" cy="1626642"/>
          </a:xfrm>
          <a:prstGeom prst="rect">
            <a:avLst/>
          </a:prstGeom>
          <a:noFill/>
        </p:spPr>
      </p:pic>
      <p:sp>
        <p:nvSpPr>
          <p:cNvPr id="24" name="Стрелка вниз 23"/>
          <p:cNvSpPr/>
          <p:nvPr/>
        </p:nvSpPr>
        <p:spPr>
          <a:xfrm rot="9394470">
            <a:off x="2489164" y="4060816"/>
            <a:ext cx="6215106" cy="7715304"/>
          </a:xfrm>
          <a:prstGeom prst="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" name="Picture 13" descr="D:\YandexDisk\001_PROJECTS\JUST ADS\CTT\002_Presentation\Source\pic1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1172069" flipV="1">
            <a:off x="-612932" y="2879635"/>
            <a:ext cx="7131797" cy="162664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489032" y="1417610"/>
            <a:ext cx="20002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Специалист по сопровождению контрактов и тендерной работе </a:t>
            </a:r>
            <a:endParaRPr lang="ru-RU" sz="1400" dirty="0">
              <a:solidFill>
                <a:srgbClr val="23374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76365" y="1441894"/>
            <a:ext cx="4919904" cy="1762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itchFamily="2" charset="2"/>
              <a:buChar char=""/>
            </a:pPr>
            <a:r>
              <a:rPr lang="ru-RU" sz="1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Согласование условий контрактов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itchFamily="2" charset="2"/>
              <a:buChar char=""/>
            </a:pPr>
            <a:r>
              <a:rPr lang="ru-RU" sz="1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Работа с тендерной документацией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itchFamily="2" charset="2"/>
              <a:buChar char=""/>
            </a:pPr>
            <a:r>
              <a:rPr lang="ru-RU" sz="1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Контроль состояния дебиторской задолженности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Symbol" pitchFamily="2" charset="2"/>
              <a:buChar char=""/>
            </a:pPr>
            <a:r>
              <a:rPr lang="ru-RU" sz="1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Подготовка документов, связанных с отгрузками автомобилей </a:t>
            </a:r>
            <a:endParaRPr lang="ru-RU" sz="1400" dirty="0">
              <a:solidFill>
                <a:srgbClr val="23374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440444" y="1441080"/>
            <a:ext cx="37147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Symbol" pitchFamily="2" charset="2"/>
              <a:buChar char=""/>
            </a:pPr>
            <a:r>
              <a:rPr lang="ru-RU" sz="1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Договорное  право, бухгалтерский и финансовый учет (базовое понимание). </a:t>
            </a:r>
          </a:p>
          <a:p>
            <a:pPr marL="342900" lvl="0" indent="-342900">
              <a:buFont typeface="Symbol" pitchFamily="2" charset="2"/>
              <a:buChar char=""/>
            </a:pPr>
            <a:r>
              <a:rPr lang="ru-RU" sz="1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Владение методами анализа информации.</a:t>
            </a:r>
          </a:p>
          <a:p>
            <a:pPr marL="342900" lvl="0" indent="-342900">
              <a:buFont typeface="Symbol" pitchFamily="2" charset="2"/>
              <a:buChar char=""/>
            </a:pPr>
            <a:r>
              <a:rPr lang="ru-RU" sz="1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Грамотная устная и письменная речь</a:t>
            </a:r>
          </a:p>
          <a:p>
            <a:pPr marL="342900" indent="-342900">
              <a:buFont typeface="Symbol" pitchFamily="2" charset="2"/>
              <a:buChar char=""/>
            </a:pPr>
            <a:r>
              <a:rPr lang="ru-RU" sz="1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Знание MS Office. </a:t>
            </a:r>
            <a:endParaRPr lang="ru-RU" sz="1400" dirty="0">
              <a:solidFill>
                <a:srgbClr val="23374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rot="16200000" flipH="1">
            <a:off x="4274682" y="5346267"/>
            <a:ext cx="9572691" cy="8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3" descr="D:\YandexDisk\001_PROJECTS\JUST ADS\CTT\002_Presentation\Source\pic1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03153">
            <a:off x="1049011" y="6227615"/>
            <a:ext cx="14002046" cy="20066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-707682" y="-82588"/>
            <a:ext cx="2553904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05</a:t>
            </a:r>
            <a:endParaRPr lang="ru-RU" sz="13000" b="1" dirty="0">
              <a:solidFill>
                <a:schemeClr val="bg1"/>
              </a:solidFill>
              <a:latin typeface="Verdana" pitchFamily="34" charset="0"/>
              <a:ea typeface="Verdan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1724" y="4492487"/>
            <a:ext cx="3071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Специалист по сопровождению продаж </a:t>
            </a:r>
            <a:endParaRPr lang="ru-RU" sz="1400" dirty="0">
              <a:solidFill>
                <a:srgbClr val="23374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64521" y="4832132"/>
            <a:ext cx="4919904" cy="1890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itchFamily="2" charset="2"/>
              <a:buChar char=""/>
            </a:pPr>
            <a:r>
              <a:rPr lang="ru-RU" sz="1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Формирование плана продаж и отгрузок техники в регионе.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itchFamily="2" charset="2"/>
              <a:buChar char=""/>
            </a:pPr>
            <a:r>
              <a:rPr lang="ru-RU" sz="1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Коммуникации с дилерами, решение текущих вопросов по оформлению реализации техники.</a:t>
            </a:r>
            <a:endParaRPr lang="en-US" sz="14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itchFamily="2" charset="2"/>
              <a:buChar char=""/>
            </a:pPr>
            <a:r>
              <a:rPr lang="ru-RU" sz="1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Контроль состояния дебиторской задолженности по клиентам в регионе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449505" y="4794135"/>
            <a:ext cx="3714776" cy="1810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Symbol" pitchFamily="2" charset="2"/>
              <a:buChar char=""/>
            </a:pPr>
            <a:r>
              <a:rPr lang="ru-RU" sz="1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Договорное право, бухгалтерский и финансовый учет (базовое понимание). </a:t>
            </a:r>
          </a:p>
          <a:p>
            <a:pPr marL="342900" lvl="0" indent="-342900">
              <a:buFont typeface="Symbol" pitchFamily="2" charset="2"/>
              <a:buChar char=""/>
            </a:pPr>
            <a:r>
              <a:rPr lang="ru-RU" sz="1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Владение методами анализа информации.</a:t>
            </a:r>
          </a:p>
          <a:p>
            <a:pPr marL="342900" lvl="0" indent="-342900">
              <a:buFont typeface="Symbol" pitchFamily="2" charset="2"/>
              <a:buChar char=""/>
            </a:pPr>
            <a:r>
              <a:rPr lang="ru-RU" sz="1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Грамотная устная и письменная речь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itchFamily="2" charset="2"/>
              <a:buChar char=""/>
            </a:pPr>
            <a:r>
              <a:rPr lang="ru-RU" sz="1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Знание MS Office.</a:t>
            </a: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rot="16200000" flipH="1">
            <a:off x="-1047016" y="5239542"/>
            <a:ext cx="9501255" cy="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46024" y="9204352"/>
            <a:ext cx="3071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Специалист по продаже запасных частей</a:t>
            </a:r>
            <a:endParaRPr lang="ru-RU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76365" y="8117709"/>
            <a:ext cx="4786346" cy="1660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•"/>
            </a:pPr>
            <a:r>
              <a:rPr lang="ru-RU" sz="1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Заключение договоров поставки запасных частей.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•"/>
            </a:pPr>
            <a:r>
              <a:rPr lang="ru-RU" sz="1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Сбор предварительных и окончательных графиков оплат.</a:t>
            </a:r>
            <a:endParaRPr lang="en-US" sz="14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•"/>
            </a:pPr>
            <a:r>
              <a:rPr lang="ru-RU" sz="1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Контроль поступления денежных средств, выдача отгрузочных разнарядок.</a:t>
            </a:r>
            <a:endParaRPr lang="ru-RU" sz="1400" dirty="0">
              <a:solidFill>
                <a:srgbClr val="23374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347209" y="8083147"/>
            <a:ext cx="3714776" cy="1810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Symbol" pitchFamily="2" charset="2"/>
              <a:buChar char=""/>
            </a:pPr>
            <a:r>
              <a:rPr lang="ru-RU" sz="1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Договорное право, бухгалтерский и финансовый учет (базовое понимание). </a:t>
            </a:r>
          </a:p>
          <a:p>
            <a:pPr marL="342900" lvl="0" indent="-342900">
              <a:buFont typeface="Symbol" pitchFamily="2" charset="2"/>
              <a:buChar char=""/>
            </a:pPr>
            <a:r>
              <a:rPr lang="ru-RU" sz="1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Владение методами анализа информации.</a:t>
            </a:r>
          </a:p>
          <a:p>
            <a:pPr marL="342900" lvl="0" indent="-342900">
              <a:buFont typeface="Symbol" pitchFamily="2" charset="2"/>
              <a:buChar char=""/>
            </a:pPr>
            <a:r>
              <a:rPr lang="ru-RU" sz="1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Грамотная устная и письменная речь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itchFamily="2" charset="2"/>
              <a:buChar char=""/>
            </a:pPr>
            <a:r>
              <a:rPr lang="ru-RU" sz="1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Знание MS Office.</a:t>
            </a:r>
          </a:p>
        </p:txBody>
      </p:sp>
      <p:pic>
        <p:nvPicPr>
          <p:cNvPr id="6146" name="Picture 2" descr="D:\YandexDisk\001_PROJECTS\JUST ADS\CTT\002_Presentation\Source\white\1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216029" y="7418402"/>
            <a:ext cx="2060537" cy="2435213"/>
          </a:xfrm>
          <a:prstGeom prst="rect">
            <a:avLst/>
          </a:prstGeom>
          <a:noFill/>
        </p:spPr>
      </p:pic>
      <p:pic>
        <p:nvPicPr>
          <p:cNvPr id="6147" name="Picture 3" descr="D:\YandexDisk\001_PROJECTS\JUST ADS\CTT\002_Presentation\Source\pic29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679739" y="5142567"/>
            <a:ext cx="4380037" cy="4153128"/>
          </a:xfrm>
          <a:prstGeom prst="rect">
            <a:avLst/>
          </a:prstGeom>
          <a:noFill/>
        </p:spPr>
      </p:pic>
      <p:pic>
        <p:nvPicPr>
          <p:cNvPr id="6148" name="Picture 4" descr="D:\YandexDisk\001_PROJECTS\JUST ADS\CTT\002_Presentation\Source\pic24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02914" y="2687368"/>
            <a:ext cx="2881048" cy="2167261"/>
          </a:xfrm>
          <a:prstGeom prst="rect">
            <a:avLst/>
          </a:prstGeom>
          <a:noFill/>
        </p:spPr>
      </p:pic>
      <p:pic>
        <p:nvPicPr>
          <p:cNvPr id="6149" name="Picture 5" descr="D:\YandexDisk\001_PROJECTS\JUST ADS\CTT\002_Presentation\Source\pic18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8947368">
            <a:off x="2596118" y="106704"/>
            <a:ext cx="1734879" cy="1421216"/>
          </a:xfrm>
          <a:prstGeom prst="rect">
            <a:avLst/>
          </a:prstGeom>
          <a:noFill/>
        </p:spPr>
      </p:pic>
      <p:pic>
        <p:nvPicPr>
          <p:cNvPr id="29" name="Picture 5" descr="D:\YandexDisk\001_PROJECTS\JUST ADS\CTT\002_Presentation\Source\pic18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524337">
            <a:off x="3163878" y="2333680"/>
            <a:ext cx="1829095" cy="1498399"/>
          </a:xfrm>
          <a:prstGeom prst="rect">
            <a:avLst/>
          </a:prstGeom>
          <a:noFill/>
        </p:spPr>
      </p:pic>
      <p:pic>
        <p:nvPicPr>
          <p:cNvPr id="6150" name="Picture 6" descr="D:\YandexDisk\001_PROJECTS\JUST ADS\CTT\002_Presentation\Source\pic15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11700000">
            <a:off x="3650158" y="-2192605"/>
            <a:ext cx="3383767" cy="2792585"/>
          </a:xfrm>
          <a:prstGeom prst="rect">
            <a:avLst/>
          </a:prstGeom>
          <a:noFill/>
        </p:spPr>
      </p:pic>
      <p:pic>
        <p:nvPicPr>
          <p:cNvPr id="32" name="Picture 5" descr="D:\YandexDisk\001_PROJECTS\JUST ADS\CTT\002_Presentation\Source\pic18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9809877">
            <a:off x="10584900" y="63100"/>
            <a:ext cx="1734879" cy="14212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олилиния 34"/>
          <p:cNvSpPr/>
          <p:nvPr/>
        </p:nvSpPr>
        <p:spPr>
          <a:xfrm>
            <a:off x="-952500" y="2476500"/>
            <a:ext cx="17195800" cy="4241800"/>
          </a:xfrm>
          <a:custGeom>
            <a:avLst/>
            <a:gdLst>
              <a:gd name="connsiteX0" fmla="*/ 0 w 17195800"/>
              <a:gd name="connsiteY0" fmla="*/ 596900 h 4241800"/>
              <a:gd name="connsiteX1" fmla="*/ 4165600 w 17195800"/>
              <a:gd name="connsiteY1" fmla="*/ 0 h 4241800"/>
              <a:gd name="connsiteX2" fmla="*/ 5295900 w 17195800"/>
              <a:gd name="connsiteY2" fmla="*/ 736600 h 4241800"/>
              <a:gd name="connsiteX3" fmla="*/ 10020300 w 17195800"/>
              <a:gd name="connsiteY3" fmla="*/ 304800 h 4241800"/>
              <a:gd name="connsiteX4" fmla="*/ 17195800 w 17195800"/>
              <a:gd name="connsiteY4" fmla="*/ 1282700 h 4241800"/>
              <a:gd name="connsiteX5" fmla="*/ 14325600 w 17195800"/>
              <a:gd name="connsiteY5" fmla="*/ 3683000 h 4241800"/>
              <a:gd name="connsiteX6" fmla="*/ 11176000 w 17195800"/>
              <a:gd name="connsiteY6" fmla="*/ 3352800 h 4241800"/>
              <a:gd name="connsiteX7" fmla="*/ 10274300 w 17195800"/>
              <a:gd name="connsiteY7" fmla="*/ 3873500 h 4241800"/>
              <a:gd name="connsiteX8" fmla="*/ 4533900 w 17195800"/>
              <a:gd name="connsiteY8" fmla="*/ 3378200 h 4241800"/>
              <a:gd name="connsiteX9" fmla="*/ 0 w 17195800"/>
              <a:gd name="connsiteY9" fmla="*/ 4241800 h 4241800"/>
              <a:gd name="connsiteX10" fmla="*/ 0 w 17195800"/>
              <a:gd name="connsiteY10" fmla="*/ 596900 h 424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195800" h="4241800">
                <a:moveTo>
                  <a:pt x="0" y="596900"/>
                </a:moveTo>
                <a:lnTo>
                  <a:pt x="4165600" y="0"/>
                </a:lnTo>
                <a:lnTo>
                  <a:pt x="5295900" y="736600"/>
                </a:lnTo>
                <a:lnTo>
                  <a:pt x="10020300" y="304800"/>
                </a:lnTo>
                <a:lnTo>
                  <a:pt x="17195800" y="1282700"/>
                </a:lnTo>
                <a:lnTo>
                  <a:pt x="14325600" y="3683000"/>
                </a:lnTo>
                <a:lnTo>
                  <a:pt x="11176000" y="3352800"/>
                </a:lnTo>
                <a:lnTo>
                  <a:pt x="10274300" y="3873500"/>
                </a:lnTo>
                <a:lnTo>
                  <a:pt x="4533900" y="3378200"/>
                </a:lnTo>
                <a:lnTo>
                  <a:pt x="0" y="4241800"/>
                </a:lnTo>
                <a:lnTo>
                  <a:pt x="0" y="596900"/>
                </a:lnTo>
                <a:close/>
              </a:path>
            </a:pathLst>
          </a:custGeom>
          <a:solidFill>
            <a:srgbClr val="233746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4" name="Picture 6" descr="D:\YandexDisk\001_PROJECTS\JUST ADS\CTT\002_Presentation\Source\pic19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4282213">
            <a:off x="-614973" y="-2486386"/>
            <a:ext cx="7092512" cy="4399785"/>
          </a:xfrm>
          <a:prstGeom prst="rect">
            <a:avLst/>
          </a:prstGeom>
          <a:noFill/>
        </p:spPr>
      </p:pic>
      <p:pic>
        <p:nvPicPr>
          <p:cNvPr id="33" name="Picture 6" descr="D:\YandexDisk\001_PROJECTS\JUST ADS\CTT\002_Presentation\Source\pic19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9260734">
            <a:off x="-4278745" y="2734054"/>
            <a:ext cx="7092512" cy="4399785"/>
          </a:xfrm>
          <a:prstGeom prst="rect">
            <a:avLst/>
          </a:prstGeom>
          <a:noFill/>
        </p:spPr>
      </p:pic>
      <p:pic>
        <p:nvPicPr>
          <p:cNvPr id="30" name="Picture 6" descr="D:\YandexDisk\001_PROJECTS\JUST ADS\CTT\002_Presentation\Source\pic19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7374695">
            <a:off x="7431485" y="8605108"/>
            <a:ext cx="7092512" cy="4399785"/>
          </a:xfrm>
          <a:prstGeom prst="rect">
            <a:avLst/>
          </a:prstGeom>
          <a:noFill/>
        </p:spPr>
      </p:pic>
      <p:sp>
        <p:nvSpPr>
          <p:cNvPr id="22" name="Полилиния 21"/>
          <p:cNvSpPr/>
          <p:nvPr/>
        </p:nvSpPr>
        <p:spPr>
          <a:xfrm>
            <a:off x="0" y="6918337"/>
            <a:ext cx="4286280" cy="3948586"/>
          </a:xfrm>
          <a:custGeom>
            <a:avLst/>
            <a:gdLst>
              <a:gd name="connsiteX0" fmla="*/ 240632 w 2762451"/>
              <a:gd name="connsiteY0" fmla="*/ 2618071 h 2618071"/>
              <a:gd name="connsiteX1" fmla="*/ 0 w 2762451"/>
              <a:gd name="connsiteY1" fmla="*/ 2050181 h 2618071"/>
              <a:gd name="connsiteX2" fmla="*/ 433137 w 2762451"/>
              <a:gd name="connsiteY2" fmla="*/ 1193532 h 2618071"/>
              <a:gd name="connsiteX3" fmla="*/ 1135781 w 2762451"/>
              <a:gd name="connsiteY3" fmla="*/ 375385 h 2618071"/>
              <a:gd name="connsiteX4" fmla="*/ 1520792 w 2762451"/>
              <a:gd name="connsiteY4" fmla="*/ 240631 h 2618071"/>
              <a:gd name="connsiteX5" fmla="*/ 2329314 w 2762451"/>
              <a:gd name="connsiteY5" fmla="*/ 0 h 2618071"/>
              <a:gd name="connsiteX6" fmla="*/ 2608446 w 2762451"/>
              <a:gd name="connsiteY6" fmla="*/ 991402 h 2618071"/>
              <a:gd name="connsiteX7" fmla="*/ 2598821 w 2762451"/>
              <a:gd name="connsiteY7" fmla="*/ 1607418 h 2618071"/>
              <a:gd name="connsiteX8" fmla="*/ 2762451 w 2762451"/>
              <a:gd name="connsiteY8" fmla="*/ 2598821 h 2618071"/>
              <a:gd name="connsiteX9" fmla="*/ 240632 w 2762451"/>
              <a:gd name="connsiteY9" fmla="*/ 2618071 h 2618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62451" h="2618071">
                <a:moveTo>
                  <a:pt x="240632" y="2618071"/>
                </a:moveTo>
                <a:lnTo>
                  <a:pt x="0" y="2050181"/>
                </a:lnTo>
                <a:lnTo>
                  <a:pt x="433137" y="1193532"/>
                </a:lnTo>
                <a:lnTo>
                  <a:pt x="1135781" y="375385"/>
                </a:lnTo>
                <a:lnTo>
                  <a:pt x="1520792" y="240631"/>
                </a:lnTo>
                <a:lnTo>
                  <a:pt x="2329314" y="0"/>
                </a:lnTo>
                <a:lnTo>
                  <a:pt x="2608446" y="991402"/>
                </a:lnTo>
                <a:lnTo>
                  <a:pt x="2598821" y="1607418"/>
                </a:lnTo>
                <a:lnTo>
                  <a:pt x="2762451" y="2598821"/>
                </a:lnTo>
                <a:lnTo>
                  <a:pt x="240632" y="2618071"/>
                </a:lnTo>
                <a:close/>
              </a:path>
            </a:pathLst>
          </a:custGeom>
          <a:solidFill>
            <a:srgbClr val="00AF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 22"/>
          <p:cNvSpPr/>
          <p:nvPr/>
        </p:nvSpPr>
        <p:spPr>
          <a:xfrm rot="2971449">
            <a:off x="2242694" y="-7767931"/>
            <a:ext cx="13428069" cy="26701186"/>
          </a:xfrm>
          <a:custGeom>
            <a:avLst/>
            <a:gdLst>
              <a:gd name="connsiteX0" fmla="*/ 163629 w 9278754"/>
              <a:gd name="connsiteY0" fmla="*/ 0 h 11232682"/>
              <a:gd name="connsiteX1" fmla="*/ 0 w 9278754"/>
              <a:gd name="connsiteY1" fmla="*/ 1780673 h 11232682"/>
              <a:gd name="connsiteX2" fmla="*/ 2723949 w 9278754"/>
              <a:gd name="connsiteY2" fmla="*/ 2464067 h 11232682"/>
              <a:gd name="connsiteX3" fmla="*/ 2011680 w 9278754"/>
              <a:gd name="connsiteY3" fmla="*/ 3513221 h 11232682"/>
              <a:gd name="connsiteX4" fmla="*/ 4745255 w 9278754"/>
              <a:gd name="connsiteY4" fmla="*/ 3869355 h 11232682"/>
              <a:gd name="connsiteX5" fmla="*/ 4206240 w 9278754"/>
              <a:gd name="connsiteY5" fmla="*/ 5813659 h 11232682"/>
              <a:gd name="connsiteX6" fmla="*/ 6987941 w 9278754"/>
              <a:gd name="connsiteY6" fmla="*/ 5832909 h 11232682"/>
              <a:gd name="connsiteX7" fmla="*/ 6371924 w 9278754"/>
              <a:gd name="connsiteY7" fmla="*/ 8200724 h 11232682"/>
              <a:gd name="connsiteX8" fmla="*/ 9018872 w 9278754"/>
              <a:gd name="connsiteY8" fmla="*/ 8624235 h 11232682"/>
              <a:gd name="connsiteX9" fmla="*/ 9201752 w 9278754"/>
              <a:gd name="connsiteY9" fmla="*/ 10722543 h 11232682"/>
              <a:gd name="connsiteX10" fmla="*/ 9278754 w 9278754"/>
              <a:gd name="connsiteY10" fmla="*/ 11232682 h 11232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278754" h="11232682">
                <a:moveTo>
                  <a:pt x="163629" y="0"/>
                </a:moveTo>
                <a:lnTo>
                  <a:pt x="0" y="1780673"/>
                </a:lnTo>
                <a:lnTo>
                  <a:pt x="2723949" y="2464067"/>
                </a:lnTo>
                <a:lnTo>
                  <a:pt x="2011680" y="3513221"/>
                </a:lnTo>
                <a:lnTo>
                  <a:pt x="4745255" y="3869355"/>
                </a:lnTo>
                <a:lnTo>
                  <a:pt x="4206240" y="5813659"/>
                </a:lnTo>
                <a:lnTo>
                  <a:pt x="6987941" y="5832909"/>
                </a:lnTo>
                <a:lnTo>
                  <a:pt x="6371924" y="8200724"/>
                </a:lnTo>
                <a:lnTo>
                  <a:pt x="9018872" y="8624235"/>
                </a:lnTo>
                <a:lnTo>
                  <a:pt x="9201752" y="10722543"/>
                </a:lnTo>
                <a:lnTo>
                  <a:pt x="9278754" y="11232682"/>
                </a:lnTo>
              </a:path>
            </a:pathLst>
          </a:custGeom>
          <a:ln w="9525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 23"/>
          <p:cNvSpPr/>
          <p:nvPr/>
        </p:nvSpPr>
        <p:spPr>
          <a:xfrm rot="2971449">
            <a:off x="-69592" y="-8375151"/>
            <a:ext cx="13428069" cy="26701186"/>
          </a:xfrm>
          <a:custGeom>
            <a:avLst/>
            <a:gdLst>
              <a:gd name="connsiteX0" fmla="*/ 163629 w 9278754"/>
              <a:gd name="connsiteY0" fmla="*/ 0 h 11232682"/>
              <a:gd name="connsiteX1" fmla="*/ 0 w 9278754"/>
              <a:gd name="connsiteY1" fmla="*/ 1780673 h 11232682"/>
              <a:gd name="connsiteX2" fmla="*/ 2723949 w 9278754"/>
              <a:gd name="connsiteY2" fmla="*/ 2464067 h 11232682"/>
              <a:gd name="connsiteX3" fmla="*/ 2011680 w 9278754"/>
              <a:gd name="connsiteY3" fmla="*/ 3513221 h 11232682"/>
              <a:gd name="connsiteX4" fmla="*/ 4745255 w 9278754"/>
              <a:gd name="connsiteY4" fmla="*/ 3869355 h 11232682"/>
              <a:gd name="connsiteX5" fmla="*/ 4206240 w 9278754"/>
              <a:gd name="connsiteY5" fmla="*/ 5813659 h 11232682"/>
              <a:gd name="connsiteX6" fmla="*/ 6987941 w 9278754"/>
              <a:gd name="connsiteY6" fmla="*/ 5832909 h 11232682"/>
              <a:gd name="connsiteX7" fmla="*/ 6371924 w 9278754"/>
              <a:gd name="connsiteY7" fmla="*/ 8200724 h 11232682"/>
              <a:gd name="connsiteX8" fmla="*/ 9018872 w 9278754"/>
              <a:gd name="connsiteY8" fmla="*/ 8624235 h 11232682"/>
              <a:gd name="connsiteX9" fmla="*/ 9201752 w 9278754"/>
              <a:gd name="connsiteY9" fmla="*/ 10722543 h 11232682"/>
              <a:gd name="connsiteX10" fmla="*/ 9278754 w 9278754"/>
              <a:gd name="connsiteY10" fmla="*/ 11232682 h 11232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278754" h="11232682">
                <a:moveTo>
                  <a:pt x="163629" y="0"/>
                </a:moveTo>
                <a:lnTo>
                  <a:pt x="0" y="1780673"/>
                </a:lnTo>
                <a:lnTo>
                  <a:pt x="2723949" y="2464067"/>
                </a:lnTo>
                <a:lnTo>
                  <a:pt x="2011680" y="3513221"/>
                </a:lnTo>
                <a:lnTo>
                  <a:pt x="4745255" y="3869355"/>
                </a:lnTo>
                <a:lnTo>
                  <a:pt x="4206240" y="5813659"/>
                </a:lnTo>
                <a:lnTo>
                  <a:pt x="6987941" y="5832909"/>
                </a:lnTo>
                <a:lnTo>
                  <a:pt x="6371924" y="8200724"/>
                </a:lnTo>
                <a:lnTo>
                  <a:pt x="9018872" y="8624235"/>
                </a:lnTo>
                <a:lnTo>
                  <a:pt x="9201752" y="10722543"/>
                </a:lnTo>
                <a:lnTo>
                  <a:pt x="9278754" y="11232682"/>
                </a:lnTo>
              </a:path>
            </a:pathLst>
          </a:custGeom>
          <a:ln w="4445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rot="16200000" flipH="1">
            <a:off x="4274682" y="5346267"/>
            <a:ext cx="9572691" cy="8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13" descr="D:\YandexDisk\001_PROJECTS\JUST ADS\CTT\002_Presentation\Source\pic16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409501">
            <a:off x="5080303" y="5488616"/>
            <a:ext cx="8405219" cy="1143470"/>
          </a:xfrm>
          <a:prstGeom prst="rect">
            <a:avLst/>
          </a:prstGeom>
          <a:noFill/>
        </p:spPr>
      </p:pic>
      <p:pic>
        <p:nvPicPr>
          <p:cNvPr id="5" name="Picture 13" descr="D:\YandexDisk\001_PROJECTS\JUST ADS\CTT\002_Presentation\Source\pic16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0343250" flipV="1">
            <a:off x="-676631" y="2001784"/>
            <a:ext cx="10006294" cy="162664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-707682" y="-82588"/>
            <a:ext cx="2553904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0</a:t>
            </a:r>
            <a:r>
              <a:rPr lang="ru-RU" sz="130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6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7463" y="3346436"/>
            <a:ext cx="30871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Экономист </a:t>
            </a:r>
            <a:endParaRPr lang="ru-RU" sz="1400" dirty="0">
              <a:solidFill>
                <a:srgbClr val="23374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32238" y="3346436"/>
            <a:ext cx="4857784" cy="1096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07000"/>
              </a:lnSpc>
              <a:buFont typeface="Symbol" pitchFamily="2" charset="2"/>
              <a:buChar char=""/>
            </a:pPr>
            <a:r>
              <a:rPr lang="ru-RU" sz="1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Разработка оптимальных для компании решений финансовых задач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itchFamily="2" charset="2"/>
              <a:buChar char=""/>
            </a:pPr>
            <a:r>
              <a:rPr lang="ru-RU" sz="1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Ведение управленческого учета в компании</a:t>
            </a:r>
            <a:endParaRPr lang="en-US" sz="14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Symbol" pitchFamily="2" charset="2"/>
              <a:buChar char=""/>
            </a:pPr>
            <a:r>
              <a:rPr lang="ru-RU" sz="1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Расчет и контроль бюджета </a:t>
            </a:r>
            <a:endParaRPr lang="ru-RU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333537" y="3374367"/>
            <a:ext cx="3714776" cy="1788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•"/>
            </a:pPr>
            <a:r>
              <a:rPr lang="ru-RU" sz="1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Финансовый учет (базовое понимание)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•"/>
            </a:pPr>
            <a:r>
              <a:rPr lang="ru-RU" sz="1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Аналитические способности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•"/>
            </a:pPr>
            <a:r>
              <a:rPr lang="ru-RU" sz="1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Уверенный пользователь ПК, умение работать с большими информационными массивами</a:t>
            </a:r>
            <a:endParaRPr lang="en-US" sz="14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•"/>
            </a:pPr>
            <a:r>
              <a:rPr lang="ru-RU" sz="1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Ответственность. </a:t>
            </a:r>
            <a:endParaRPr lang="ru-RU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rot="16200000" flipH="1">
            <a:off x="-1047016" y="5239542"/>
            <a:ext cx="9501255" cy="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46024" y="6489708"/>
            <a:ext cx="3071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Специалист по правовым вопросам </a:t>
            </a:r>
            <a:endParaRPr lang="ru-RU" sz="1400" dirty="0">
              <a:solidFill>
                <a:srgbClr val="23374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03676" y="6489708"/>
            <a:ext cx="4786346" cy="1993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•"/>
            </a:pPr>
            <a:r>
              <a:rPr lang="ru-RU" sz="1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Подготовка материалов к судебно-претензионной работе.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•"/>
            </a:pPr>
            <a:r>
              <a:rPr lang="ru-RU" sz="1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Подготовка доверенностей сотрудникам Общества.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•"/>
            </a:pPr>
            <a:r>
              <a:rPr lang="ru-RU" sz="1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Подготовка и проверка договоров.</a:t>
            </a:r>
            <a:endParaRPr lang="en-US" sz="14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•"/>
            </a:pPr>
            <a:r>
              <a:rPr lang="ru-RU" sz="1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Подготовка аналитический материалов, справок, правовых заключений </a:t>
            </a:r>
            <a:endParaRPr lang="ru-RU" sz="1400" dirty="0">
              <a:solidFill>
                <a:srgbClr val="23374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385420" y="6451668"/>
            <a:ext cx="364333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Calibri" panose="020F0502020204030204" pitchFamily="34" charset="0"/>
              <a:buChar char="•"/>
            </a:pPr>
            <a:r>
              <a:rPr lang="ru-RU" sz="1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Знания гражданского и арбитражно-процессуального права.</a:t>
            </a:r>
          </a:p>
          <a:p>
            <a:pPr marL="342900" lvl="0" indent="-342900">
              <a:buFont typeface="Calibri" panose="020F0502020204030204" pitchFamily="34" charset="0"/>
              <a:buChar char="•"/>
            </a:pPr>
            <a:r>
              <a:rPr lang="ru-RU" sz="1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Ответственность.</a:t>
            </a:r>
          </a:p>
          <a:p>
            <a:pPr marL="342900" lvl="0" indent="-342900">
              <a:buFont typeface="Calibri" panose="020F0502020204030204" pitchFamily="34" charset="0"/>
              <a:buChar char="•"/>
            </a:pPr>
            <a:r>
              <a:rPr lang="ru-RU" sz="1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Обучаемость.</a:t>
            </a:r>
            <a:endParaRPr lang="en-US" sz="14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Calibri" panose="020F0502020204030204" pitchFamily="34" charset="0"/>
              <a:buChar char="•"/>
            </a:pPr>
            <a:r>
              <a:rPr lang="ru-RU" sz="1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Внимательность. </a:t>
            </a:r>
            <a:endParaRPr lang="ru-RU" sz="1400" dirty="0">
              <a:solidFill>
                <a:srgbClr val="23374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170" name="Picture 2" descr="D:\YandexDisk\001_PROJECTS\JUST ADS\CTT\002_Presentation\Source\white\2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847674" y="7775592"/>
            <a:ext cx="2590124" cy="2649505"/>
          </a:xfrm>
          <a:prstGeom prst="rect">
            <a:avLst/>
          </a:prstGeom>
          <a:noFill/>
        </p:spPr>
      </p:pic>
      <p:pic>
        <p:nvPicPr>
          <p:cNvPr id="7172" name="Picture 4" descr="D:\YandexDisk\001_PROJECTS\JUST ADS\CTT\002_Presentation\Source\pic23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21382175">
            <a:off x="529218" y="3978679"/>
            <a:ext cx="2246090" cy="2400540"/>
          </a:xfrm>
          <a:prstGeom prst="rect">
            <a:avLst/>
          </a:prstGeom>
          <a:noFill/>
        </p:spPr>
      </p:pic>
      <p:pic>
        <p:nvPicPr>
          <p:cNvPr id="1026" name="Picture 2" descr="D:\YandexDisk\001_PROJECTS\JUST ADS\CTT\002_Presentation\Source\pic30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8936" y="8260827"/>
            <a:ext cx="3778037" cy="2432573"/>
          </a:xfrm>
          <a:prstGeom prst="rect">
            <a:avLst/>
          </a:prstGeom>
          <a:noFill/>
        </p:spPr>
      </p:pic>
      <p:sp>
        <p:nvSpPr>
          <p:cNvPr id="26" name="TextBox 25"/>
          <p:cNvSpPr txBox="1"/>
          <p:nvPr/>
        </p:nvSpPr>
        <p:spPr>
          <a:xfrm>
            <a:off x="455825" y="1261703"/>
            <a:ext cx="30718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Бухгалтер </a:t>
            </a:r>
            <a:endParaRPr lang="ru-RU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369256" y="1241639"/>
            <a:ext cx="3453496" cy="1327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itchFamily="2" charset="2"/>
              <a:buChar char=""/>
            </a:pPr>
            <a:r>
              <a:rPr lang="ru-RU" sz="1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Аналитические способности, усидчивость, внимательность, устойчивость к монотонной работе.</a:t>
            </a:r>
            <a:endParaRPr lang="en-US" sz="14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Symbol" pitchFamily="2" charset="2"/>
              <a:buChar char=""/>
            </a:pPr>
            <a:r>
              <a:rPr lang="ru-RU" sz="1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Уверенное пользование ПК </a:t>
            </a:r>
            <a:endParaRPr lang="ru-RU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1" name="Picture 4" descr="D:\YandexDisk\001_PROJECTS\JUST ADS\CTT\002_Presentation\Source\pic17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5444547">
            <a:off x="3555063" y="7875870"/>
            <a:ext cx="2809784" cy="3495983"/>
          </a:xfrm>
          <a:prstGeom prst="rect">
            <a:avLst/>
          </a:prstGeom>
          <a:noFill/>
        </p:spPr>
      </p:pic>
      <p:pic>
        <p:nvPicPr>
          <p:cNvPr id="32" name="Picture 4" descr="D:\YandexDisk\001_PROJECTS\JUST ADS\CTT\002_Presentation\Source\pic17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0223497">
            <a:off x="7253886" y="8277954"/>
            <a:ext cx="1552520" cy="1931673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11B835A-451E-CDF1-DE97-21EAB33B4685}"/>
              </a:ext>
            </a:extLst>
          </p:cNvPr>
          <p:cNvSpPr txBox="1"/>
          <p:nvPr/>
        </p:nvSpPr>
        <p:spPr>
          <a:xfrm>
            <a:off x="3714071" y="450163"/>
            <a:ext cx="5366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4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ЭКОНОМИКА и ПРАВО  </a:t>
            </a:r>
            <a:endParaRPr lang="ru-RU" sz="2400" b="1" dirty="0">
              <a:solidFill>
                <a:srgbClr val="23374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0ED47E-FFEC-A666-DA8E-0C2699E36030}"/>
              </a:ext>
            </a:extLst>
          </p:cNvPr>
          <p:cNvSpPr txBox="1"/>
          <p:nvPr/>
        </p:nvSpPr>
        <p:spPr>
          <a:xfrm>
            <a:off x="4092734" y="1249351"/>
            <a:ext cx="4103589" cy="1032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itchFamily="2" charset="2"/>
              <a:buChar char=""/>
            </a:pPr>
            <a:r>
              <a:rPr lang="ru-RU" sz="1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Приём и контроль первичной документации по соответствующим участкам бухгалтерского учета и подготовка их к счетной обработке. </a:t>
            </a:r>
            <a:endParaRPr lang="ru-RU" sz="1400" dirty="0">
              <a:solidFill>
                <a:srgbClr val="23374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670</TotalTime>
  <Words>936</Words>
  <Application>Microsoft Office PowerPoint</Application>
  <PresentationFormat>Произвольный</PresentationFormat>
  <Paragraphs>159</Paragraphs>
  <Slides>7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Symbol</vt:lpstr>
      <vt:lpstr>Verdana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aziacom</dc:creator>
  <cp:lastModifiedBy>Котенкова Анна Евгеньевна</cp:lastModifiedBy>
  <cp:revision>110</cp:revision>
  <dcterms:created xsi:type="dcterms:W3CDTF">2023-07-20T08:17:22Z</dcterms:created>
  <dcterms:modified xsi:type="dcterms:W3CDTF">2023-08-17T14:22:47Z</dcterms:modified>
</cp:coreProperties>
</file>