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4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2" autoAdjust="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535D8-C1AA-4FAC-81CB-EE20698F8EAD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7B23F-3352-4336-9207-B2B0BF88DA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860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http://FC88D30FFEF93BE473B98813F87506B7.dms.sberbank.ru/FC88D30FFEF93BE473B98813F87506B7-DB4567745E7717FBF5FAE08AB2D4B205-3766FE50A678BCB33265B0585CA578C1/1.png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01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68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11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35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12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41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72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9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2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  <p:pic>
        <p:nvPicPr>
          <p:cNvPr id="12" name="Рисунок 11" descr="http://FC88D30FFEF93BE473B98813F87506B7.dms.sberbank.ru/FC88D30FFEF93BE473B98813F87506B7-DB4567745E7717FBF5FAE08AB2D4B205-3766FE50A678BCB33265B0585CA578C1/1.png"/>
          <p:cNvPicPr>
            <a:picLocks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  <p:pic>
        <p:nvPicPr>
          <p:cNvPr id="13" name="Рисунок 12" descr="http://FC88D30FFEF93BE473B98813F87506B7.dms.sberbank.ru/FC88D30FFEF93BE473B98813F87506B7-DB4567745E7717FBF5FAE08AB2D4B205-3766FE50A678BCB33265B0585CA578C1/1.png"/>
          <p:cNvPicPr>
            <a:picLocks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9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84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91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vkryshkovets@sberbank.r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1290" y="398318"/>
            <a:ext cx="7736537" cy="75853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C400"/>
                </a:solidFill>
                <a:cs typeface="Frank Ruhl Hofshi" panose="00000500000000000000" pitchFamily="50" charset="-79"/>
              </a:rPr>
              <a:t>Приглашаем тебя на должность </a:t>
            </a:r>
            <a:br>
              <a:rPr lang="ru-RU" sz="2400" b="1" dirty="0" smtClean="0">
                <a:solidFill>
                  <a:srgbClr val="00C400"/>
                </a:solidFill>
                <a:cs typeface="Frank Ruhl Hofshi" panose="00000500000000000000" pitchFamily="50" charset="-79"/>
              </a:rPr>
            </a:br>
            <a:r>
              <a:rPr lang="ru-RU" sz="2400" b="1" dirty="0" smtClean="0">
                <a:solidFill>
                  <a:srgbClr val="00C400"/>
                </a:solidFill>
                <a:cs typeface="Frank Ruhl Hofshi" panose="00000500000000000000" pitchFamily="50" charset="-79"/>
              </a:rPr>
              <a:t>Старшего специалиста </a:t>
            </a:r>
            <a:r>
              <a:rPr lang="ru-RU" sz="2400" b="1" dirty="0">
                <a:solidFill>
                  <a:srgbClr val="00C400"/>
                </a:solidFill>
                <a:cs typeface="Frank Ruhl Hofshi" panose="00000500000000000000" pitchFamily="50" charset="-79"/>
              </a:rPr>
              <a:t>службы поддержки внутренних </a:t>
            </a:r>
            <a:r>
              <a:rPr lang="ru-RU" sz="2400" b="1" dirty="0" smtClean="0">
                <a:solidFill>
                  <a:srgbClr val="00C400"/>
                </a:solidFill>
                <a:cs typeface="Frank Ruhl Hofshi" panose="00000500000000000000" pitchFamily="50" charset="-79"/>
              </a:rPr>
              <a:t>сотрудников</a:t>
            </a:r>
            <a:endParaRPr lang="ru-RU" sz="2400" dirty="0">
              <a:solidFill>
                <a:srgbClr val="00C400"/>
              </a:solidFill>
              <a:cs typeface="Frank Ruhl Hofshi" panose="00000500000000000000" pitchFamily="50" charset="-79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3" y="398318"/>
            <a:ext cx="4502726" cy="501880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9927" y="1156853"/>
            <a:ext cx="6650182" cy="5465619"/>
          </a:xfrm>
        </p:spPr>
        <p:txBody>
          <a:bodyPr>
            <a:normAutofit/>
          </a:bodyPr>
          <a:lstStyle/>
          <a:p>
            <a:pPr fontAlgn="base"/>
            <a:r>
              <a:rPr lang="ru-RU" b="1" dirty="0">
                <a:latin typeface="Century Gothic" panose="020B0502020202020204" pitchFamily="34" charset="0"/>
              </a:rPr>
              <a:t>В роли специалиста ты будешь</a:t>
            </a:r>
            <a:r>
              <a:rPr lang="ru-RU" b="1" dirty="0" smtClean="0">
                <a:latin typeface="Century Gothic" panose="020B0502020202020204" pitchFamily="34" charset="0"/>
              </a:rPr>
              <a:t>:</a:t>
            </a:r>
            <a:endParaRPr lang="ru-RU" b="1" dirty="0">
              <a:latin typeface="Century Gothic" panose="020B0502020202020204" pitchFamily="34" charset="0"/>
            </a:endParaRPr>
          </a:p>
          <a:p>
            <a:pPr marL="285750" indent="-285750" fontAlgn="base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/>
              <a:t>принимать входящие звонки </a:t>
            </a:r>
            <a:r>
              <a:rPr lang="ru-RU" dirty="0"/>
              <a:t>от внутренних </a:t>
            </a:r>
            <a:r>
              <a:rPr lang="ru-RU" dirty="0" smtClean="0"/>
              <a:t>сотрудников Банка</a:t>
            </a:r>
          </a:p>
          <a:p>
            <a:pPr marL="285750" indent="-285750" fontAlgn="base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/>
              <a:t>консультировать сотрудников </a:t>
            </a:r>
            <a:r>
              <a:rPr lang="ru-RU" dirty="0"/>
              <a:t>по вопросам работы банковских автоматизированных </a:t>
            </a:r>
            <a:r>
              <a:rPr lang="ru-RU" dirty="0" smtClean="0"/>
              <a:t>систем, регистрировать обращения </a:t>
            </a:r>
            <a:r>
              <a:rPr lang="ru-RU" dirty="0"/>
              <a:t>в </a:t>
            </a:r>
            <a:r>
              <a:rPr lang="ru-RU" dirty="0" smtClean="0"/>
              <a:t>CRM-системе</a:t>
            </a:r>
            <a:endParaRPr lang="ru-RU" dirty="0"/>
          </a:p>
          <a:p>
            <a:pPr marL="285750" indent="-285750" fontAlgn="base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/>
              <a:t>обрабатывать </a:t>
            </a:r>
            <a:r>
              <a:rPr lang="ru-RU" dirty="0" err="1"/>
              <a:t>offline</a:t>
            </a:r>
            <a:r>
              <a:rPr lang="ru-RU" dirty="0"/>
              <a:t> </a:t>
            </a:r>
            <a:r>
              <a:rPr lang="ru-RU" dirty="0" smtClean="0"/>
              <a:t>обращений</a:t>
            </a:r>
          </a:p>
          <a:p>
            <a:pPr fontAlgn="base">
              <a:lnSpc>
                <a:spcPts val="1800"/>
              </a:lnSpc>
              <a:spcBef>
                <a:spcPts val="0"/>
              </a:spcBef>
            </a:pPr>
            <a:endParaRPr lang="ru-RU" dirty="0" smtClean="0"/>
          </a:p>
          <a:p>
            <a:pPr fontAlgn="base">
              <a:lnSpc>
                <a:spcPts val="1800"/>
              </a:lnSpc>
              <a:spcBef>
                <a:spcPts val="0"/>
              </a:spcBef>
            </a:pPr>
            <a:r>
              <a:rPr lang="ru-RU" b="1" dirty="0">
                <a:latin typeface="Century Gothic" panose="020B0502020202020204" pitchFamily="34" charset="0"/>
              </a:rPr>
              <a:t>Эта работа подойдет тебе, если ты</a:t>
            </a:r>
            <a:r>
              <a:rPr lang="ru-RU" b="1" dirty="0" smtClean="0">
                <a:latin typeface="Century Gothic" panose="020B0502020202020204" pitchFamily="34" charset="0"/>
              </a:rPr>
              <a:t>:</a:t>
            </a:r>
          </a:p>
          <a:p>
            <a:pPr marL="285750" indent="-285750" fontAlgn="base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с</a:t>
            </a:r>
            <a:r>
              <a:rPr lang="ru-RU" dirty="0" smtClean="0"/>
              <a:t>пециалист с высшим/неполным высшим образованием</a:t>
            </a:r>
          </a:p>
          <a:p>
            <a:pPr marL="285750" indent="-285750" fontAlgn="base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и</a:t>
            </a:r>
            <a:r>
              <a:rPr lang="ru-RU" dirty="0" smtClean="0"/>
              <a:t>меешь грамотную устную </a:t>
            </a:r>
            <a:r>
              <a:rPr lang="ru-RU" dirty="0"/>
              <a:t>и </a:t>
            </a:r>
            <a:r>
              <a:rPr lang="ru-RU" dirty="0" smtClean="0"/>
              <a:t>письменную </a:t>
            </a:r>
            <a:r>
              <a:rPr lang="ru-RU" dirty="0"/>
              <a:t>речь, </a:t>
            </a:r>
            <a:r>
              <a:rPr lang="ru-RU" dirty="0" smtClean="0"/>
              <a:t>четкую дикцию</a:t>
            </a:r>
          </a:p>
          <a:p>
            <a:pPr marL="285750" indent="-285750" fontAlgn="base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и</a:t>
            </a:r>
            <a:r>
              <a:rPr lang="ru-RU" dirty="0" smtClean="0"/>
              <a:t>меешь развитые </a:t>
            </a:r>
            <a:r>
              <a:rPr lang="ru-RU" dirty="0"/>
              <a:t>коммуникативные навыки, доброжелательность, стрессоустойчивость, готовность работать с </a:t>
            </a:r>
            <a:r>
              <a:rPr lang="ru-RU" dirty="0" smtClean="0"/>
              <a:t>возражениями</a:t>
            </a:r>
          </a:p>
          <a:p>
            <a:pPr marL="285750" indent="-285750" fontAlgn="base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уверенный пользователь ПК (в том числе MS </a:t>
            </a:r>
            <a:r>
              <a:rPr lang="ru-RU" dirty="0" err="1"/>
              <a:t>Office</a:t>
            </a:r>
            <a:r>
              <a:rPr lang="ru-RU" dirty="0"/>
              <a:t>, в том числе MS </a:t>
            </a:r>
            <a:r>
              <a:rPr lang="ru-RU" dirty="0" err="1"/>
              <a:t>Excel</a:t>
            </a:r>
            <a:r>
              <a:rPr lang="ru-RU" dirty="0" smtClean="0"/>
              <a:t>)</a:t>
            </a:r>
          </a:p>
          <a:p>
            <a:pPr fontAlgn="base">
              <a:lnSpc>
                <a:spcPts val="1800"/>
              </a:lnSpc>
              <a:spcBef>
                <a:spcPts val="0"/>
              </a:spcBef>
            </a:pPr>
            <a:endParaRPr lang="ru-RU" dirty="0" smtClean="0"/>
          </a:p>
          <a:p>
            <a:pPr fontAlgn="base">
              <a:lnSpc>
                <a:spcPts val="1800"/>
              </a:lnSpc>
              <a:spcBef>
                <a:spcPts val="0"/>
              </a:spcBef>
            </a:pPr>
            <a:r>
              <a:rPr lang="ru-RU" b="1" dirty="0" smtClean="0">
                <a:latin typeface="Century Gothic" panose="020B0502020202020204" pitchFamily="34" charset="0"/>
              </a:rPr>
              <a:t>От </a:t>
            </a:r>
            <a:r>
              <a:rPr lang="ru-RU" b="1" dirty="0">
                <a:latin typeface="Century Gothic" panose="020B0502020202020204" pitchFamily="34" charset="0"/>
              </a:rPr>
              <a:t>себя предлагаем</a:t>
            </a:r>
            <a:r>
              <a:rPr lang="ru-RU" b="1" dirty="0" smtClean="0">
                <a:latin typeface="Century Gothic" panose="020B0502020202020204" pitchFamily="34" charset="0"/>
              </a:rPr>
              <a:t>:</a:t>
            </a:r>
          </a:p>
          <a:p>
            <a:pPr marL="285750" indent="-285750" fontAlgn="base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/>
              <a:t>достойную оплату </a:t>
            </a:r>
            <a:r>
              <a:rPr lang="ru-RU" dirty="0"/>
              <a:t>(</a:t>
            </a:r>
            <a:r>
              <a:rPr lang="ru-RU" dirty="0" smtClean="0"/>
              <a:t>оклад + квартальная премия + годовая </a:t>
            </a:r>
            <a:r>
              <a:rPr lang="ru-RU" dirty="0"/>
              <a:t>премия)</a:t>
            </a:r>
          </a:p>
          <a:p>
            <a:pPr marL="285750" indent="-285750" fontAlgn="base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/>
              <a:t>комфортный </a:t>
            </a:r>
            <a:r>
              <a:rPr lang="ru-RU" dirty="0"/>
              <a:t>офис по адресу ул. Академика </a:t>
            </a:r>
            <a:r>
              <a:rPr lang="ru-RU" dirty="0" smtClean="0"/>
              <a:t>Сахарова 2А, с корпоративным спортзалом, бассейном и комнатами отдыха</a:t>
            </a:r>
          </a:p>
          <a:p>
            <a:pPr marL="285750" indent="-285750" fontAlgn="base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амбициозный, молодой и дружный </a:t>
            </a:r>
            <a:r>
              <a:rPr lang="ru-RU" dirty="0" smtClean="0"/>
              <a:t>коллектив</a:t>
            </a:r>
          </a:p>
          <a:p>
            <a:pPr marL="285750" indent="-285750" fontAlgn="base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/>
              <a:t>гибкий </a:t>
            </a:r>
            <a:r>
              <a:rPr lang="ru-RU" dirty="0"/>
              <a:t>график работы 5/2 (возможность выбора смены с 03.00 - 11.00, 04.00 - 12.00, с 05.00 - 13.00, с 08.00 - 17.00, с 09.00 - 18.00 и т.д.), есть ночная смена с 21.00 - 06.00 один раз в квартал</a:t>
            </a:r>
          </a:p>
          <a:p>
            <a:pPr fontAlgn="base">
              <a:lnSpc>
                <a:spcPts val="1800"/>
              </a:lnSpc>
              <a:spcBef>
                <a:spcPts val="0"/>
              </a:spcBef>
            </a:pPr>
            <a:endParaRPr lang="ru-RU" dirty="0" smtClean="0"/>
          </a:p>
          <a:p>
            <a:pPr fontAlgn="base">
              <a:lnSpc>
                <a:spcPts val="1800"/>
              </a:lnSpc>
              <a:spcBef>
                <a:spcPts val="0"/>
              </a:spcBef>
            </a:pPr>
            <a:endParaRPr lang="ru-RU" dirty="0" smtClean="0"/>
          </a:p>
          <a:p>
            <a:pPr marL="285750" indent="-285750" fontAlgn="base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b="1" dirty="0">
              <a:latin typeface="Century Gothic" panose="020B0502020202020204" pitchFamily="34" charset="0"/>
            </a:endParaRPr>
          </a:p>
          <a:p>
            <a:pPr fontAlgn="base">
              <a:lnSpc>
                <a:spcPts val="1800"/>
              </a:lnSpc>
              <a:spcBef>
                <a:spcPts val="0"/>
              </a:spcBef>
            </a:pPr>
            <a:endParaRPr lang="ru-RU" dirty="0" smtClean="0"/>
          </a:p>
          <a:p>
            <a:pPr marL="285750" indent="-285750" fontAlgn="base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dirty="0"/>
          </a:p>
          <a:p>
            <a:pPr fontAlgn="base">
              <a:lnSpc>
                <a:spcPts val="1800"/>
              </a:lnSpc>
              <a:spcBef>
                <a:spcPts val="0"/>
              </a:spcBef>
            </a:pPr>
            <a:endParaRPr lang="ru-RU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3292" y="5727521"/>
            <a:ext cx="4502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Направь </a:t>
            </a:r>
            <a:r>
              <a:rPr lang="ru-RU" sz="1600" dirty="0"/>
              <a:t>свое резюме </a:t>
            </a:r>
            <a:r>
              <a:rPr lang="ru-RU" sz="1600" dirty="0"/>
              <a:t>по адресу </a:t>
            </a:r>
            <a:r>
              <a:rPr lang="ru-RU" sz="1600" dirty="0">
                <a:hlinkClick r:id="rId3"/>
              </a:rPr>
              <a:t>lvkryshkovets@sberbank.ru</a:t>
            </a:r>
            <a:endParaRPr lang="ru-RU" sz="1600" dirty="0"/>
          </a:p>
          <a:p>
            <a:r>
              <a:rPr lang="ru-RU" sz="1600" dirty="0" smtClean="0"/>
              <a:t>Или </a:t>
            </a:r>
            <a:r>
              <a:rPr lang="ru-RU" sz="1600" dirty="0"/>
              <a:t>позвони -  +7-980-921-71-16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990432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186</Words>
  <Application>Microsoft Office PowerPoint</Application>
  <PresentationFormat>Широкоэкранный</PresentationFormat>
  <Paragraphs>24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Frank Ruhl Hofshi</vt:lpstr>
      <vt:lpstr>Wingdings</vt:lpstr>
      <vt:lpstr>Тема Office</vt:lpstr>
      <vt:lpstr>Приглашаем тебя на должность  Старшего специалиста службы поддержки внутренних сотрудников</vt:lpstr>
    </vt:vector>
  </TitlesOfParts>
  <Company>ПАО Сбербанк России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Селедкина Марина Матвеевна - ВВБ</dc:creator>
  <cp:lastModifiedBy>Тихонова Любовь Владимировна - ВВБ</cp:lastModifiedBy>
  <cp:revision>14</cp:revision>
  <dcterms:created xsi:type="dcterms:W3CDTF">2023-05-30T06:26:36Z</dcterms:created>
  <dcterms:modified xsi:type="dcterms:W3CDTF">2023-06-02T07:42:58Z</dcterms:modified>
</cp:coreProperties>
</file>