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05" r:id="rId2"/>
    <p:sldMasterId id="2147483840" r:id="rId3"/>
  </p:sldMasterIdLst>
  <p:notesMasterIdLst>
    <p:notesMasterId r:id="rId19"/>
  </p:notesMasterIdLst>
  <p:handoutMasterIdLst>
    <p:handoutMasterId r:id="rId20"/>
  </p:handoutMasterIdLst>
  <p:sldIdLst>
    <p:sldId id="656" r:id="rId4"/>
    <p:sldId id="835" r:id="rId5"/>
    <p:sldId id="836" r:id="rId6"/>
    <p:sldId id="837" r:id="rId7"/>
    <p:sldId id="839" r:id="rId8"/>
    <p:sldId id="849" r:id="rId9"/>
    <p:sldId id="841" r:id="rId10"/>
    <p:sldId id="842" r:id="rId11"/>
    <p:sldId id="844" r:id="rId12"/>
    <p:sldId id="845" r:id="rId13"/>
    <p:sldId id="846" r:id="rId14"/>
    <p:sldId id="847" r:id="rId15"/>
    <p:sldId id="850" r:id="rId16"/>
    <p:sldId id="851" r:id="rId17"/>
    <p:sldId id="852" r:id="rId18"/>
  </p:sldIdLst>
  <p:sldSz cx="12192000" cy="6858000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216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orient="horz" pos="28" userDrawn="1">
          <p15:clr>
            <a:srgbClr val="A4A3A4"/>
          </p15:clr>
        </p15:guide>
        <p15:guide id="6" orient="horz" pos="2795" userDrawn="1">
          <p15:clr>
            <a:srgbClr val="A4A3A4"/>
          </p15:clr>
        </p15:guide>
        <p15:guide id="7" orient="horz" pos="2750" userDrawn="1">
          <p15:clr>
            <a:srgbClr val="A4A3A4"/>
          </p15:clr>
        </p15:guide>
        <p15:guide id="8" orient="horz" pos="1706" userDrawn="1">
          <p15:clr>
            <a:srgbClr val="A4A3A4"/>
          </p15:clr>
        </p15:guide>
        <p15:guide id="9" orient="horz" pos="1797" userDrawn="1">
          <p15:clr>
            <a:srgbClr val="A4A3A4"/>
          </p15:clr>
        </p15:guide>
        <p15:guide id="10" orient="horz" pos="3249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k" initials="pk" lastIdx="5" clrIdx="0"/>
  <p:cmAuthor id="2" name="Мамаева Александра Матвеевна" initials="МАМ" lastIdx="84" clrIdx="1"/>
  <p:cmAuthor id="3" name="пользователь Microsoft Office" initials="Office" lastIdx="1" clrIdx="2"/>
  <p:cmAuthor id="4" name="пользователь Microsoft Office" initials="Office [2]" lastIdx="1" clrIdx="3"/>
  <p:cmAuthor id="5" name="пользователь Microsoft Office" initials="Office [3]" lastIdx="1" clrIdx="4"/>
  <p:cmAuthor id="6" name="Ekaterina" initials="E" lastIdx="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C"/>
    <a:srgbClr val="FFFFFF"/>
    <a:srgbClr val="DCF3F0"/>
    <a:srgbClr val="D7603A"/>
    <a:srgbClr val="EDF2F9"/>
    <a:srgbClr val="F2F2F2"/>
    <a:srgbClr val="D9E7F0"/>
    <a:srgbClr val="DCE6F2"/>
    <a:srgbClr val="E6E6E6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2" autoAdjust="0"/>
    <p:restoredTop sz="95657" autoAdjust="0"/>
  </p:normalViewPr>
  <p:slideViewPr>
    <p:cSldViewPr>
      <p:cViewPr varScale="1">
        <p:scale>
          <a:sx n="114" d="100"/>
          <a:sy n="114" d="100"/>
        </p:scale>
        <p:origin x="132" y="138"/>
      </p:cViewPr>
      <p:guideLst>
        <p:guide pos="2216"/>
        <p:guide pos="529"/>
        <p:guide orient="horz" pos="28"/>
        <p:guide orient="horz" pos="2795"/>
        <p:guide orient="horz" pos="2750"/>
        <p:guide orient="horz" pos="1706"/>
        <p:guide orient="horz" pos="1797"/>
        <p:guide orient="horz" pos="3249"/>
        <p:guide orient="horz" pos="1570"/>
        <p:guide orient="horz" pos="1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CF123-B4AC-427E-87A8-A7CE632F9278}" type="datetimeFigureOut">
              <a:rPr lang="ru-RU" smtClean="0">
                <a:latin typeface="PF Din Text Cond Pro Обычный" charset="0"/>
              </a:rPr>
              <a:pPr/>
              <a:t>11.07.2023</a:t>
            </a:fld>
            <a:endParaRPr lang="ru-RU" dirty="0">
              <a:latin typeface="PF Din Text Cond Pro Обычный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PF Din Text Cond Pro Обычный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7B93-68BE-45FB-B8C5-75E54A63825B}" type="slidenum">
              <a:rPr lang="ru-RU" smtClean="0">
                <a:latin typeface="PF Din Text Cond Pro Обычный" charset="0"/>
              </a:rPr>
              <a:pPr/>
              <a:t>‹#›</a:t>
            </a:fld>
            <a:endParaRPr lang="ru-RU" dirty="0">
              <a:latin typeface="PF Din Text Cond Pro Обычный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3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13CD6198-4BE6-4F36-8333-C514C4EE50C8}" type="datetimeFigureOut">
              <a:rPr lang="ru-RU" smtClean="0"/>
              <a:pPr/>
              <a:t>11.07.2023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F Din Text Cond Pro Обычный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F Din Text Cond Pro Обычный" charset="0"/>
              </a:defRPr>
            </a:lvl1pPr>
          </a:lstStyle>
          <a:p>
            <a:fld id="{E9AF4246-FA98-43BE-AE99-A25C707819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15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F Din Text Cond Pro Обычный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F4246-FA98-43BE-AE99-A25C707819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5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34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1893185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79" userDrawn="1">
          <p15:clr>
            <a:srgbClr val="FBAE40"/>
          </p15:clr>
        </p15:guide>
        <p15:guide id="2" pos="4007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48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6818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543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70982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 userDrawn="1">
          <p15:clr>
            <a:srgbClr val="FBAE40"/>
          </p15:clr>
        </p15:guide>
        <p15:guide id="2" pos="4019" userDrawn="1">
          <p15:clr>
            <a:srgbClr val="FBAE40"/>
          </p15:clr>
        </p15:guide>
        <p15:guide id="3" orient="horz" pos="954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431769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1018" userDrawn="1">
          <p15:clr>
            <a:srgbClr val="FBAE40"/>
          </p15:clr>
        </p15:guide>
        <p15:guide id="4" orient="horz" pos="95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2752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947" userDrawn="1">
          <p15:clr>
            <a:srgbClr val="FBAE40"/>
          </p15:clr>
        </p15:guide>
        <p15:guide id="4" orient="horz" pos="101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70" userDrawn="1">
          <p15:clr>
            <a:srgbClr val="FBAE40"/>
          </p15:clr>
        </p15:guide>
        <p15:guide id="7" orient="horz" pos="2803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8506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orient="horz" pos="215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805408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 userDrawn="1">
          <p15:clr>
            <a:srgbClr val="FBAE40"/>
          </p15:clr>
        </p15:guide>
        <p15:guide id="2" pos="2464" userDrawn="1">
          <p15:clr>
            <a:srgbClr val="FBAE40"/>
          </p15:clr>
        </p15:guide>
        <p15:guide id="3" pos="4883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018" userDrawn="1">
          <p15:clr>
            <a:srgbClr val="FBAE40"/>
          </p15:clr>
        </p15:guide>
        <p15:guide id="6" orient="horz" pos="94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6879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59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29" userDrawn="1">
          <p15:clr>
            <a:srgbClr val="FBAE40"/>
          </p15:clr>
        </p15:guide>
        <p15:guide id="4" pos="4891" userDrawn="1">
          <p15:clr>
            <a:srgbClr val="FBAE40"/>
          </p15:clr>
        </p15:guide>
        <p15:guide id="5" orient="horz" pos="947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  <p15:guide id="7" orient="horz" pos="2157" userDrawn="1">
          <p15:clr>
            <a:srgbClr val="FBAE40"/>
          </p15:clr>
        </p15:guide>
        <p15:guide id="8" orient="horz" pos="1018" userDrawn="1">
          <p15:clr>
            <a:srgbClr val="FBAE40"/>
          </p15:clr>
        </p15:guide>
        <p15:guide id="9" orient="horz" pos="2874" userDrawn="1">
          <p15:clr>
            <a:srgbClr val="FBAE40"/>
          </p15:clr>
        </p15:guide>
        <p15:guide id="10" orient="horz" pos="280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1898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59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753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pos="3659" userDrawn="1">
          <p15:clr>
            <a:srgbClr val="FBAE40"/>
          </p15:clr>
        </p15:guide>
        <p15:guide id="3" pos="2195" userDrawn="1">
          <p15:clr>
            <a:srgbClr val="FBAE40"/>
          </p15:clr>
        </p15:guide>
        <p15:guide id="4" pos="1856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6" userDrawn="1">
          <p15:clr>
            <a:srgbClr val="FBAE40"/>
          </p15:clr>
        </p15:guide>
        <p15:guide id="7" orient="horz" pos="1018" userDrawn="1">
          <p15:clr>
            <a:srgbClr val="FBAE40"/>
          </p15:clr>
        </p15:guide>
        <p15:guide id="8" orient="horz" pos="94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97029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2483" userDrawn="1">
          <p15:clr>
            <a:srgbClr val="FBAE40"/>
          </p15:clr>
        </p15:guide>
        <p15:guide id="7" orient="horz" pos="2797" userDrawn="1">
          <p15:clr>
            <a:srgbClr val="FBAE40"/>
          </p15:clr>
        </p15:guide>
        <p15:guide id="8" orient="horz" pos="287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3577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3678" userDrawn="1">
          <p15:clr>
            <a:srgbClr val="FBAE40"/>
          </p15:clr>
        </p15:guide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001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797" userDrawn="1">
          <p15:clr>
            <a:srgbClr val="FBAE40"/>
          </p15:clr>
        </p15:guide>
        <p15:guide id="3" pos="4891" userDrawn="1">
          <p15:clr>
            <a:srgbClr val="FBAE40"/>
          </p15:clr>
        </p15:guide>
        <p15:guide id="4" pos="5235" userDrawn="1">
          <p15:clr>
            <a:srgbClr val="FBAE40"/>
          </p15:clr>
        </p15:guide>
        <p15:guide id="5" orient="horz" pos="1950" userDrawn="1">
          <p15:clr>
            <a:srgbClr val="FBAE40"/>
          </p15:clr>
        </p15:guide>
        <p15:guide id="6" orient="horz" pos="2235" userDrawn="1">
          <p15:clr>
            <a:srgbClr val="FBAE40"/>
          </p15:clr>
        </p15:guide>
        <p15:guide id="7" orient="horz" pos="2404" userDrawn="1">
          <p15:clr>
            <a:srgbClr val="FBAE40"/>
          </p15:clr>
        </p15:guide>
        <p15:guide id="8" orient="horz" pos="3748" userDrawn="1">
          <p15:clr>
            <a:srgbClr val="FBAE40"/>
          </p15:clr>
        </p15:guide>
        <p15:guide id="9" orient="horz" pos="367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530633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3" userDrawn="1">
          <p15:clr>
            <a:srgbClr val="FBAE40"/>
          </p15:clr>
        </p15:guide>
        <p15:guide id="2" pos="2195" userDrawn="1">
          <p15:clr>
            <a:srgbClr val="FBAE40"/>
          </p15:clr>
        </p15:guide>
        <p15:guide id="3" pos="3659" userDrawn="1">
          <p15:clr>
            <a:srgbClr val="FBAE40"/>
          </p15:clr>
        </p15:guide>
        <p15:guide id="4" pos="4021" userDrawn="1">
          <p15:clr>
            <a:srgbClr val="FBAE40"/>
          </p15:clr>
        </p15:guide>
        <p15:guide id="5" pos="5504" userDrawn="1">
          <p15:clr>
            <a:srgbClr val="FBAE40"/>
          </p15:clr>
        </p15:guide>
        <p15:guide id="6" pos="5837" userDrawn="1">
          <p15:clr>
            <a:srgbClr val="FBAE40"/>
          </p15:clr>
        </p15:guide>
        <p15:guide id="7" orient="horz" pos="2478" userDrawn="1">
          <p15:clr>
            <a:srgbClr val="FBAE40"/>
          </p15:clr>
        </p15:guide>
        <p15:guide id="8" orient="horz" pos="2160" userDrawn="1">
          <p15:clr>
            <a:srgbClr val="FBAE40"/>
          </p15:clr>
        </p15:guide>
        <p15:guide id="9" orient="horz" pos="2795" userDrawn="1">
          <p15:clr>
            <a:srgbClr val="FBAE40"/>
          </p15:clr>
        </p15:guide>
        <p15:guide id="10" orient="horz" pos="287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4987554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  <p15:guide id="3" orient="horz" pos="2795" userDrawn="1">
          <p15:clr>
            <a:srgbClr val="FBAE40"/>
          </p15:clr>
        </p15:guide>
        <p15:guide id="4" orient="horz" pos="2874" userDrawn="1">
          <p15:clr>
            <a:srgbClr val="FBAE40"/>
          </p15:clr>
        </p15:guide>
        <p15:guide id="5" orient="horz" pos="941" userDrawn="1">
          <p15:clr>
            <a:srgbClr val="FBAE40"/>
          </p15:clr>
        </p15:guide>
        <p15:guide id="6" orient="horz" pos="101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00616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57" userDrawn="1">
          <p15:clr>
            <a:srgbClr val="FBAE40"/>
          </p15:clr>
        </p15:guide>
        <p15:guide id="3" orient="horz" pos="2470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598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 userDrawn="1">
          <p15:clr>
            <a:srgbClr val="FBAE40"/>
          </p15:clr>
        </p15:guide>
        <p15:guide id="2" pos="4021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309428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 userDrawn="1">
          <p15:clr>
            <a:srgbClr val="FBAE40"/>
          </p15:clr>
        </p15:guide>
        <p15:guide id="2" orient="horz" pos="2170" userDrawn="1">
          <p15:clr>
            <a:srgbClr val="FBAE40"/>
          </p15:clr>
        </p15:guide>
        <p15:guide id="3" orient="horz" pos="2477" userDrawn="1">
          <p15:clr>
            <a:srgbClr val="FBAE40"/>
          </p15:clr>
        </p15:guide>
        <p15:guide id="4" pos="3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6526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57165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197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6484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90293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 userDrawn="1">
          <p15:clr>
            <a:srgbClr val="FBAE40"/>
          </p15:clr>
        </p15:guide>
        <p15:guide id="2" pos="2803" userDrawn="1">
          <p15:clr>
            <a:srgbClr val="FBAE40"/>
          </p15:clr>
        </p15:guide>
        <p15:guide id="3" pos="5235" userDrawn="1">
          <p15:clr>
            <a:srgbClr val="FBAE40"/>
          </p15:clr>
        </p15:guide>
        <p15:guide id="4" pos="4883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571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197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28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2736"/>
            <a:ext cx="1640835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32656"/>
            <a:ext cx="1338144" cy="4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654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286948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8851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1114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5897774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47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2212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78819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3618630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26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533273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279706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08776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2883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4651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6494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 userDrawn="1">
          <p15:clr>
            <a:srgbClr val="FBAE40"/>
          </p15:clr>
        </p15:guide>
        <p15:guide id="2" orient="horz" pos="217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90768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3109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68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733176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13016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64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359447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530607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9275556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6061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5309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47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1851992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21439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06261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625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9700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910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7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9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3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5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8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6" y="988565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889642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7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1" y="5733258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3" y="5733258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1" y="5733258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pic>
        <p:nvPicPr>
          <p:cNvPr id="8" name="Picture 3" descr="C:\Users\bogus\Desktop\cen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764704"/>
            <a:ext cx="1813415" cy="57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ogus\Desktop\Без-имени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45" y="776821"/>
            <a:ext cx="2276888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04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39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600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9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1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8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9" y="2302136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1663" y="425516"/>
            <a:ext cx="1631408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05884" y="1221104"/>
            <a:ext cx="2175199" cy="54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17947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20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4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04359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400" b="0" i="0" dirty="0">
              <a:solidFill>
                <a:schemeClr val="tx1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8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9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8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623393" y="463656"/>
            <a:ext cx="1556539" cy="439236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9" name="Группа 8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18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  <p:grpSp>
          <p:nvGrpSpPr>
            <p:cNvPr id="10" name="Группа 9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3877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415086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5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5" y="981182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156685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215253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6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5" y="2738213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5" y="332389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70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5" y="390956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9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5" y="4495246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3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без подразделов </a:t>
            </a:r>
            <a: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</a:p>
          <a:p>
            <a:r>
              <a:rPr lang="ru-RU" sz="14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</a:t>
            </a:r>
            <a:r>
              <a:rPr lang="ru-RU" sz="1400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помогает аудитории ориентироваться в структуре презентации.</a:t>
            </a:r>
            <a:endParaRPr lang="ru-RU" sz="1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05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223896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0313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4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4"/>
                </a:solidFill>
              </a:rPr>
              <a:t>Макет настроен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400" dirty="0">
                <a:solidFill>
                  <a:schemeClr val="accent4"/>
                </a:solidFill>
              </a:rPr>
            </a:br>
            <a:r>
              <a:rPr lang="ru-RU" sz="140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4139119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85742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57604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9172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6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5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6" y="1616077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99045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7" y="1616076"/>
            <a:ext cx="5215483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4" y="1616076"/>
            <a:ext cx="5203191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2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7054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980730"/>
            <a:ext cx="5203191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5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1" y="4561841"/>
            <a:ext cx="522255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1"/>
            <a:ext cx="522255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5" y="4561842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273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4" y="3928717"/>
            <a:ext cx="5203191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5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1" y="1615443"/>
            <a:ext cx="5222559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2755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84063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7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2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40769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59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1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5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4326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5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100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1" y="1616077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6" y="1616077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2380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7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0944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7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9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5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6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3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3762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3678">
          <p15:clr>
            <a:srgbClr val="FBAE40"/>
          </p15:clr>
        </p15:guide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43474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7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9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5" y="976315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6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3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8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2" y="3815653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2712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1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3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5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100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1" y="4562477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6" y="4562477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9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6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2485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63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6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6" y="4562477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6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6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444134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6" y="3921126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9" y="981077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7" y="981077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0179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9" y="984849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9" y="3933826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7" y="981077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5038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5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9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2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1685864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5" y="981077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904830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2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0" indent="-180970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0" indent="-169858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3687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24" name="Группа 23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25" name="Группа 24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1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2323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5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5"/>
            <a:ext cx="3289247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9" y="976315"/>
            <a:ext cx="3287151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613118" y="323852"/>
            <a:ext cx="1138551" cy="321285"/>
            <a:chOff x="0" y="687388"/>
            <a:chExt cx="1440180" cy="406401"/>
          </a:xfrm>
          <a:solidFill>
            <a:schemeClr val="bg1"/>
          </a:solidFill>
        </p:grpSpPr>
        <p:grpSp>
          <p:nvGrpSpPr>
            <p:cNvPr id="31" name="Группа 30"/>
            <p:cNvGrpSpPr/>
            <p:nvPr userDrawn="1"/>
          </p:nvGrpSpPr>
          <p:grpSpPr>
            <a:xfrm>
              <a:off x="493068" y="808707"/>
              <a:ext cx="947112" cy="176599"/>
              <a:chOff x="614988" y="259248"/>
              <a:chExt cx="1041891" cy="194272"/>
            </a:xfrm>
            <a:grpFill/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614988" y="260485"/>
                <a:ext cx="122502" cy="190560"/>
              </a:xfrm>
              <a:custGeom>
                <a:avLst/>
                <a:gdLst>
                  <a:gd name="T0" fmla="*/ 723 w 1181"/>
                  <a:gd name="T1" fmla="*/ 773 h 1846"/>
                  <a:gd name="T2" fmla="*/ 688 w 1181"/>
                  <a:gd name="T3" fmla="*/ 793 h 1846"/>
                  <a:gd name="T4" fmla="*/ 650 w 1181"/>
                  <a:gd name="T5" fmla="*/ 806 h 1846"/>
                  <a:gd name="T6" fmla="*/ 611 w 1181"/>
                  <a:gd name="T7" fmla="*/ 813 h 1846"/>
                  <a:gd name="T8" fmla="*/ 385 w 1181"/>
                  <a:gd name="T9" fmla="*/ 813 h 1846"/>
                  <a:gd name="T10" fmla="*/ 587 w 1181"/>
                  <a:gd name="T11" fmla="*/ 355 h 1846"/>
                  <a:gd name="T12" fmla="*/ 635 w 1181"/>
                  <a:gd name="T13" fmla="*/ 358 h 1846"/>
                  <a:gd name="T14" fmla="*/ 677 w 1181"/>
                  <a:gd name="T15" fmla="*/ 368 h 1846"/>
                  <a:gd name="T16" fmla="*/ 696 w 1181"/>
                  <a:gd name="T17" fmla="*/ 375 h 1846"/>
                  <a:gd name="T18" fmla="*/ 714 w 1181"/>
                  <a:gd name="T19" fmla="*/ 384 h 1846"/>
                  <a:gd name="T20" fmla="*/ 731 w 1181"/>
                  <a:gd name="T21" fmla="*/ 395 h 1846"/>
                  <a:gd name="T22" fmla="*/ 746 w 1181"/>
                  <a:gd name="T23" fmla="*/ 407 h 1846"/>
                  <a:gd name="T24" fmla="*/ 759 w 1181"/>
                  <a:gd name="T25" fmla="*/ 421 h 1846"/>
                  <a:gd name="T26" fmla="*/ 772 w 1181"/>
                  <a:gd name="T27" fmla="*/ 437 h 1846"/>
                  <a:gd name="T28" fmla="*/ 782 w 1181"/>
                  <a:gd name="T29" fmla="*/ 455 h 1846"/>
                  <a:gd name="T30" fmla="*/ 790 w 1181"/>
                  <a:gd name="T31" fmla="*/ 476 h 1846"/>
                  <a:gd name="T32" fmla="*/ 797 w 1181"/>
                  <a:gd name="T33" fmla="*/ 498 h 1846"/>
                  <a:gd name="T34" fmla="*/ 801 w 1181"/>
                  <a:gd name="T35" fmla="*/ 522 h 1846"/>
                  <a:gd name="T36" fmla="*/ 805 w 1181"/>
                  <a:gd name="T37" fmla="*/ 578 h 1846"/>
                  <a:gd name="T38" fmla="*/ 804 w 1181"/>
                  <a:gd name="T39" fmla="*/ 610 h 1846"/>
                  <a:gd name="T40" fmla="*/ 801 w 1181"/>
                  <a:gd name="T41" fmla="*/ 639 h 1846"/>
                  <a:gd name="T42" fmla="*/ 796 w 1181"/>
                  <a:gd name="T43" fmla="*/ 665 h 1846"/>
                  <a:gd name="T44" fmla="*/ 789 w 1181"/>
                  <a:gd name="T45" fmla="*/ 689 h 1846"/>
                  <a:gd name="T46" fmla="*/ 780 w 1181"/>
                  <a:gd name="T47" fmla="*/ 710 h 1846"/>
                  <a:gd name="T48" fmla="*/ 769 w 1181"/>
                  <a:gd name="T49" fmla="*/ 730 h 1846"/>
                  <a:gd name="T50" fmla="*/ 754 w 1181"/>
                  <a:gd name="T51" fmla="*/ 746 h 1846"/>
                  <a:gd name="T52" fmla="*/ 739 w 1181"/>
                  <a:gd name="T53" fmla="*/ 761 h 1846"/>
                  <a:gd name="T54" fmla="*/ 1151 w 1181"/>
                  <a:gd name="T55" fmla="*/ 797 h 1846"/>
                  <a:gd name="T56" fmla="*/ 1166 w 1181"/>
                  <a:gd name="T57" fmla="*/ 740 h 1846"/>
                  <a:gd name="T58" fmla="*/ 1176 w 1181"/>
                  <a:gd name="T59" fmla="*/ 680 h 1846"/>
                  <a:gd name="T60" fmla="*/ 1181 w 1181"/>
                  <a:gd name="T61" fmla="*/ 617 h 1846"/>
                  <a:gd name="T62" fmla="*/ 1181 w 1181"/>
                  <a:gd name="T63" fmla="*/ 546 h 1846"/>
                  <a:gd name="T64" fmla="*/ 1175 w 1181"/>
                  <a:gd name="T65" fmla="*/ 476 h 1846"/>
                  <a:gd name="T66" fmla="*/ 1164 w 1181"/>
                  <a:gd name="T67" fmla="*/ 411 h 1846"/>
                  <a:gd name="T68" fmla="*/ 1148 w 1181"/>
                  <a:gd name="T69" fmla="*/ 350 h 1846"/>
                  <a:gd name="T70" fmla="*/ 1127 w 1181"/>
                  <a:gd name="T71" fmla="*/ 295 h 1846"/>
                  <a:gd name="T72" fmla="*/ 1100 w 1181"/>
                  <a:gd name="T73" fmla="*/ 244 h 1846"/>
                  <a:gd name="T74" fmla="*/ 1070 w 1181"/>
                  <a:gd name="T75" fmla="*/ 199 h 1846"/>
                  <a:gd name="T76" fmla="*/ 1035 w 1181"/>
                  <a:gd name="T77" fmla="*/ 159 h 1846"/>
                  <a:gd name="T78" fmla="*/ 995 w 1181"/>
                  <a:gd name="T79" fmla="*/ 123 h 1846"/>
                  <a:gd name="T80" fmla="*/ 952 w 1181"/>
                  <a:gd name="T81" fmla="*/ 92 h 1846"/>
                  <a:gd name="T82" fmla="*/ 905 w 1181"/>
                  <a:gd name="T83" fmla="*/ 65 h 1846"/>
                  <a:gd name="T84" fmla="*/ 854 w 1181"/>
                  <a:gd name="T85" fmla="*/ 44 h 1846"/>
                  <a:gd name="T86" fmla="*/ 799 w 1181"/>
                  <a:gd name="T87" fmla="*/ 26 h 1846"/>
                  <a:gd name="T88" fmla="*/ 741 w 1181"/>
                  <a:gd name="T89" fmla="*/ 13 h 1846"/>
                  <a:gd name="T90" fmla="*/ 681 w 1181"/>
                  <a:gd name="T91" fmla="*/ 5 h 1846"/>
                  <a:gd name="T92" fmla="*/ 619 w 1181"/>
                  <a:gd name="T93" fmla="*/ 1 h 1846"/>
                  <a:gd name="T94" fmla="*/ 0 w 1181"/>
                  <a:gd name="T95" fmla="*/ 0 h 1846"/>
                  <a:gd name="T96" fmla="*/ 385 w 1181"/>
                  <a:gd name="T97" fmla="*/ 1846 h 1846"/>
                  <a:gd name="T98" fmla="*/ 608 w 1181"/>
                  <a:gd name="T99" fmla="*/ 1172 h 1846"/>
                  <a:gd name="T100" fmla="*/ 673 w 1181"/>
                  <a:gd name="T101" fmla="*/ 1169 h 1846"/>
                  <a:gd name="T102" fmla="*/ 734 w 1181"/>
                  <a:gd name="T103" fmla="*/ 1161 h 1846"/>
                  <a:gd name="T104" fmla="*/ 793 w 1181"/>
                  <a:gd name="T105" fmla="*/ 1148 h 1846"/>
                  <a:gd name="T106" fmla="*/ 847 w 1181"/>
                  <a:gd name="T107" fmla="*/ 1129 h 1846"/>
                  <a:gd name="T108" fmla="*/ 898 w 1181"/>
                  <a:gd name="T109" fmla="*/ 1106 h 1846"/>
                  <a:gd name="T110" fmla="*/ 945 w 1181"/>
                  <a:gd name="T111" fmla="*/ 1079 h 1846"/>
                  <a:gd name="T112" fmla="*/ 988 w 1181"/>
                  <a:gd name="T113" fmla="*/ 1047 h 1846"/>
                  <a:gd name="T114" fmla="*/ 1029 w 1181"/>
                  <a:gd name="T115" fmla="*/ 1011 h 1846"/>
                  <a:gd name="T116" fmla="*/ 1063 w 1181"/>
                  <a:gd name="T117" fmla="*/ 971 h 1846"/>
                  <a:gd name="T118" fmla="*/ 1093 w 1181"/>
                  <a:gd name="T119" fmla="*/ 925 h 1846"/>
                  <a:gd name="T120" fmla="*/ 1120 w 1181"/>
                  <a:gd name="T121" fmla="*/ 876 h 1846"/>
                  <a:gd name="T122" fmla="*/ 1142 w 1181"/>
                  <a:gd name="T123" fmla="*/ 824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1" h="1846">
                    <a:moveTo>
                      <a:pt x="739" y="761"/>
                    </a:moveTo>
                    <a:lnTo>
                      <a:pt x="723" y="773"/>
                    </a:lnTo>
                    <a:lnTo>
                      <a:pt x="706" y="784"/>
                    </a:lnTo>
                    <a:lnTo>
                      <a:pt x="688" y="793"/>
                    </a:lnTo>
                    <a:lnTo>
                      <a:pt x="669" y="801"/>
                    </a:lnTo>
                    <a:lnTo>
                      <a:pt x="650" y="806"/>
                    </a:lnTo>
                    <a:lnTo>
                      <a:pt x="631" y="810"/>
                    </a:lnTo>
                    <a:lnTo>
                      <a:pt x="611" y="813"/>
                    </a:lnTo>
                    <a:lnTo>
                      <a:pt x="590" y="813"/>
                    </a:lnTo>
                    <a:lnTo>
                      <a:pt x="385" y="813"/>
                    </a:lnTo>
                    <a:lnTo>
                      <a:pt x="385" y="355"/>
                    </a:lnTo>
                    <a:lnTo>
                      <a:pt x="587" y="355"/>
                    </a:lnTo>
                    <a:lnTo>
                      <a:pt x="611" y="356"/>
                    </a:lnTo>
                    <a:lnTo>
                      <a:pt x="635" y="358"/>
                    </a:lnTo>
                    <a:lnTo>
                      <a:pt x="657" y="362"/>
                    </a:lnTo>
                    <a:lnTo>
                      <a:pt x="677" y="368"/>
                    </a:lnTo>
                    <a:lnTo>
                      <a:pt x="687" y="372"/>
                    </a:lnTo>
                    <a:lnTo>
                      <a:pt x="696" y="375"/>
                    </a:lnTo>
                    <a:lnTo>
                      <a:pt x="705" y="380"/>
                    </a:lnTo>
                    <a:lnTo>
                      <a:pt x="714" y="384"/>
                    </a:lnTo>
                    <a:lnTo>
                      <a:pt x="723" y="389"/>
                    </a:lnTo>
                    <a:lnTo>
                      <a:pt x="731" y="395"/>
                    </a:lnTo>
                    <a:lnTo>
                      <a:pt x="738" y="401"/>
                    </a:lnTo>
                    <a:lnTo>
                      <a:pt x="746" y="407"/>
                    </a:lnTo>
                    <a:lnTo>
                      <a:pt x="753" y="414"/>
                    </a:lnTo>
                    <a:lnTo>
                      <a:pt x="759" y="421"/>
                    </a:lnTo>
                    <a:lnTo>
                      <a:pt x="767" y="429"/>
                    </a:lnTo>
                    <a:lnTo>
                      <a:pt x="772" y="437"/>
                    </a:lnTo>
                    <a:lnTo>
                      <a:pt x="777" y="446"/>
                    </a:lnTo>
                    <a:lnTo>
                      <a:pt x="782" y="455"/>
                    </a:lnTo>
                    <a:lnTo>
                      <a:pt x="786" y="465"/>
                    </a:lnTo>
                    <a:lnTo>
                      <a:pt x="790" y="476"/>
                    </a:lnTo>
                    <a:lnTo>
                      <a:pt x="794" y="486"/>
                    </a:lnTo>
                    <a:lnTo>
                      <a:pt x="797" y="498"/>
                    </a:lnTo>
                    <a:lnTo>
                      <a:pt x="799" y="510"/>
                    </a:lnTo>
                    <a:lnTo>
                      <a:pt x="801" y="522"/>
                    </a:lnTo>
                    <a:lnTo>
                      <a:pt x="804" y="549"/>
                    </a:lnTo>
                    <a:lnTo>
                      <a:pt x="805" y="578"/>
                    </a:lnTo>
                    <a:lnTo>
                      <a:pt x="805" y="594"/>
                    </a:lnTo>
                    <a:lnTo>
                      <a:pt x="804" y="610"/>
                    </a:lnTo>
                    <a:lnTo>
                      <a:pt x="803" y="625"/>
                    </a:lnTo>
                    <a:lnTo>
                      <a:pt x="801" y="639"/>
                    </a:lnTo>
                    <a:lnTo>
                      <a:pt x="799" y="652"/>
                    </a:lnTo>
                    <a:lnTo>
                      <a:pt x="796" y="665"/>
                    </a:lnTo>
                    <a:lnTo>
                      <a:pt x="793" y="677"/>
                    </a:lnTo>
                    <a:lnTo>
                      <a:pt x="789" y="689"/>
                    </a:lnTo>
                    <a:lnTo>
                      <a:pt x="785" y="700"/>
                    </a:lnTo>
                    <a:lnTo>
                      <a:pt x="780" y="710"/>
                    </a:lnTo>
                    <a:lnTo>
                      <a:pt x="774" y="720"/>
                    </a:lnTo>
                    <a:lnTo>
                      <a:pt x="769" y="730"/>
                    </a:lnTo>
                    <a:lnTo>
                      <a:pt x="761" y="738"/>
                    </a:lnTo>
                    <a:lnTo>
                      <a:pt x="754" y="746"/>
                    </a:lnTo>
                    <a:lnTo>
                      <a:pt x="747" y="754"/>
                    </a:lnTo>
                    <a:lnTo>
                      <a:pt x="739" y="761"/>
                    </a:lnTo>
                    <a:close/>
                    <a:moveTo>
                      <a:pt x="1142" y="824"/>
                    </a:moveTo>
                    <a:lnTo>
                      <a:pt x="1151" y="797"/>
                    </a:lnTo>
                    <a:lnTo>
                      <a:pt x="1159" y="768"/>
                    </a:lnTo>
                    <a:lnTo>
                      <a:pt x="1166" y="740"/>
                    </a:lnTo>
                    <a:lnTo>
                      <a:pt x="1171" y="710"/>
                    </a:lnTo>
                    <a:lnTo>
                      <a:pt x="1176" y="680"/>
                    </a:lnTo>
                    <a:lnTo>
                      <a:pt x="1179" y="649"/>
                    </a:lnTo>
                    <a:lnTo>
                      <a:pt x="1181" y="617"/>
                    </a:lnTo>
                    <a:lnTo>
                      <a:pt x="1181" y="583"/>
                    </a:lnTo>
                    <a:lnTo>
                      <a:pt x="1181" y="546"/>
                    </a:lnTo>
                    <a:lnTo>
                      <a:pt x="1179" y="510"/>
                    </a:lnTo>
                    <a:lnTo>
                      <a:pt x="1175" y="476"/>
                    </a:lnTo>
                    <a:lnTo>
                      <a:pt x="1170" y="442"/>
                    </a:lnTo>
                    <a:lnTo>
                      <a:pt x="1164" y="411"/>
                    </a:lnTo>
                    <a:lnTo>
                      <a:pt x="1157" y="380"/>
                    </a:lnTo>
                    <a:lnTo>
                      <a:pt x="1148" y="350"/>
                    </a:lnTo>
                    <a:lnTo>
                      <a:pt x="1138" y="322"/>
                    </a:lnTo>
                    <a:lnTo>
                      <a:pt x="1127" y="295"/>
                    </a:lnTo>
                    <a:lnTo>
                      <a:pt x="1114" y="269"/>
                    </a:lnTo>
                    <a:lnTo>
                      <a:pt x="1100" y="244"/>
                    </a:lnTo>
                    <a:lnTo>
                      <a:pt x="1086" y="221"/>
                    </a:lnTo>
                    <a:lnTo>
                      <a:pt x="1070" y="199"/>
                    </a:lnTo>
                    <a:lnTo>
                      <a:pt x="1053" y="178"/>
                    </a:lnTo>
                    <a:lnTo>
                      <a:pt x="1035" y="159"/>
                    </a:lnTo>
                    <a:lnTo>
                      <a:pt x="1016" y="140"/>
                    </a:lnTo>
                    <a:lnTo>
                      <a:pt x="995" y="123"/>
                    </a:lnTo>
                    <a:lnTo>
                      <a:pt x="974" y="107"/>
                    </a:lnTo>
                    <a:lnTo>
                      <a:pt x="952" y="92"/>
                    </a:lnTo>
                    <a:lnTo>
                      <a:pt x="929" y="78"/>
                    </a:lnTo>
                    <a:lnTo>
                      <a:pt x="905" y="65"/>
                    </a:lnTo>
                    <a:lnTo>
                      <a:pt x="880" y="54"/>
                    </a:lnTo>
                    <a:lnTo>
                      <a:pt x="854" y="44"/>
                    </a:lnTo>
                    <a:lnTo>
                      <a:pt x="827" y="34"/>
                    </a:lnTo>
                    <a:lnTo>
                      <a:pt x="799" y="26"/>
                    </a:lnTo>
                    <a:lnTo>
                      <a:pt x="771" y="19"/>
                    </a:lnTo>
                    <a:lnTo>
                      <a:pt x="741" y="13"/>
                    </a:lnTo>
                    <a:lnTo>
                      <a:pt x="711" y="8"/>
                    </a:lnTo>
                    <a:lnTo>
                      <a:pt x="681" y="5"/>
                    </a:lnTo>
                    <a:lnTo>
                      <a:pt x="650" y="2"/>
                    </a:lnTo>
                    <a:lnTo>
                      <a:pt x="619" y="1"/>
                    </a:lnTo>
                    <a:lnTo>
                      <a:pt x="587" y="0"/>
                    </a:lnTo>
                    <a:lnTo>
                      <a:pt x="0" y="0"/>
                    </a:lnTo>
                    <a:lnTo>
                      <a:pt x="0" y="1846"/>
                    </a:lnTo>
                    <a:lnTo>
                      <a:pt x="385" y="1846"/>
                    </a:lnTo>
                    <a:lnTo>
                      <a:pt x="385" y="1172"/>
                    </a:lnTo>
                    <a:lnTo>
                      <a:pt x="608" y="1172"/>
                    </a:lnTo>
                    <a:lnTo>
                      <a:pt x="641" y="1171"/>
                    </a:lnTo>
                    <a:lnTo>
                      <a:pt x="673" y="1169"/>
                    </a:lnTo>
                    <a:lnTo>
                      <a:pt x="704" y="1166"/>
                    </a:lnTo>
                    <a:lnTo>
                      <a:pt x="734" y="1161"/>
                    </a:lnTo>
                    <a:lnTo>
                      <a:pt x="763" y="1155"/>
                    </a:lnTo>
                    <a:lnTo>
                      <a:pt x="793" y="1148"/>
                    </a:lnTo>
                    <a:lnTo>
                      <a:pt x="820" y="1139"/>
                    </a:lnTo>
                    <a:lnTo>
                      <a:pt x="847" y="1129"/>
                    </a:lnTo>
                    <a:lnTo>
                      <a:pt x="873" y="1118"/>
                    </a:lnTo>
                    <a:lnTo>
                      <a:pt x="898" y="1106"/>
                    </a:lnTo>
                    <a:lnTo>
                      <a:pt x="922" y="1093"/>
                    </a:lnTo>
                    <a:lnTo>
                      <a:pt x="945" y="1079"/>
                    </a:lnTo>
                    <a:lnTo>
                      <a:pt x="967" y="1063"/>
                    </a:lnTo>
                    <a:lnTo>
                      <a:pt x="988" y="1047"/>
                    </a:lnTo>
                    <a:lnTo>
                      <a:pt x="1009" y="1030"/>
                    </a:lnTo>
                    <a:lnTo>
                      <a:pt x="1029" y="1011"/>
                    </a:lnTo>
                    <a:lnTo>
                      <a:pt x="1046" y="991"/>
                    </a:lnTo>
                    <a:lnTo>
                      <a:pt x="1063" y="971"/>
                    </a:lnTo>
                    <a:lnTo>
                      <a:pt x="1079" y="949"/>
                    </a:lnTo>
                    <a:lnTo>
                      <a:pt x="1093" y="925"/>
                    </a:lnTo>
                    <a:lnTo>
                      <a:pt x="1107" y="901"/>
                    </a:lnTo>
                    <a:lnTo>
                      <a:pt x="1120" y="876"/>
                    </a:lnTo>
                    <a:lnTo>
                      <a:pt x="1131" y="851"/>
                    </a:lnTo>
                    <a:lnTo>
                      <a:pt x="1142" y="8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1" name="Freeform 6"/>
              <p:cNvSpPr>
                <a:spLocks noEditPoints="1"/>
              </p:cNvSpPr>
              <p:nvPr/>
            </p:nvSpPr>
            <p:spPr bwMode="auto">
              <a:xfrm>
                <a:off x="765951" y="259248"/>
                <a:ext cx="122502" cy="194272"/>
              </a:xfrm>
              <a:custGeom>
                <a:avLst/>
                <a:gdLst>
                  <a:gd name="T0" fmla="*/ 386 w 1185"/>
                  <a:gd name="T1" fmla="*/ 542 h 1875"/>
                  <a:gd name="T2" fmla="*/ 410 w 1185"/>
                  <a:gd name="T3" fmla="*/ 473 h 1875"/>
                  <a:gd name="T4" fmla="*/ 446 w 1185"/>
                  <a:gd name="T5" fmla="*/ 427 h 1875"/>
                  <a:gd name="T6" fmla="*/ 478 w 1185"/>
                  <a:gd name="T7" fmla="*/ 402 h 1875"/>
                  <a:gd name="T8" fmla="*/ 519 w 1185"/>
                  <a:gd name="T9" fmla="*/ 382 h 1875"/>
                  <a:gd name="T10" fmla="*/ 568 w 1185"/>
                  <a:gd name="T11" fmla="*/ 372 h 1875"/>
                  <a:gd name="T12" fmla="*/ 624 w 1185"/>
                  <a:gd name="T13" fmla="*/ 372 h 1875"/>
                  <a:gd name="T14" fmla="*/ 672 w 1185"/>
                  <a:gd name="T15" fmla="*/ 384 h 1875"/>
                  <a:gd name="T16" fmla="*/ 728 w 1185"/>
                  <a:gd name="T17" fmla="*/ 418 h 1875"/>
                  <a:gd name="T18" fmla="*/ 756 w 1185"/>
                  <a:gd name="T19" fmla="*/ 447 h 1875"/>
                  <a:gd name="T20" fmla="*/ 789 w 1185"/>
                  <a:gd name="T21" fmla="*/ 514 h 1875"/>
                  <a:gd name="T22" fmla="*/ 797 w 1185"/>
                  <a:gd name="T23" fmla="*/ 575 h 1875"/>
                  <a:gd name="T24" fmla="*/ 792 w 1185"/>
                  <a:gd name="T25" fmla="*/ 1359 h 1875"/>
                  <a:gd name="T26" fmla="*/ 779 w 1185"/>
                  <a:gd name="T27" fmla="*/ 1396 h 1875"/>
                  <a:gd name="T28" fmla="*/ 759 w 1185"/>
                  <a:gd name="T29" fmla="*/ 1429 h 1875"/>
                  <a:gd name="T30" fmla="*/ 723 w 1185"/>
                  <a:gd name="T31" fmla="*/ 1463 h 1875"/>
                  <a:gd name="T32" fmla="*/ 654 w 1185"/>
                  <a:gd name="T33" fmla="*/ 1496 h 1875"/>
                  <a:gd name="T34" fmla="*/ 582 w 1185"/>
                  <a:gd name="T35" fmla="*/ 1503 h 1875"/>
                  <a:gd name="T36" fmla="*/ 531 w 1185"/>
                  <a:gd name="T37" fmla="*/ 1497 h 1875"/>
                  <a:gd name="T38" fmla="*/ 489 w 1185"/>
                  <a:gd name="T39" fmla="*/ 1482 h 1875"/>
                  <a:gd name="T40" fmla="*/ 453 w 1185"/>
                  <a:gd name="T41" fmla="*/ 1458 h 1875"/>
                  <a:gd name="T42" fmla="*/ 421 w 1185"/>
                  <a:gd name="T43" fmla="*/ 1417 h 1875"/>
                  <a:gd name="T44" fmla="*/ 390 w 1185"/>
                  <a:gd name="T45" fmla="*/ 1334 h 1875"/>
                  <a:gd name="T46" fmla="*/ 834 w 1185"/>
                  <a:gd name="T47" fmla="*/ 1834 h 1875"/>
                  <a:gd name="T48" fmla="*/ 934 w 1185"/>
                  <a:gd name="T49" fmla="*/ 1784 h 1875"/>
                  <a:gd name="T50" fmla="*/ 1019 w 1185"/>
                  <a:gd name="T51" fmla="*/ 1715 h 1875"/>
                  <a:gd name="T52" fmla="*/ 1089 w 1185"/>
                  <a:gd name="T53" fmla="*/ 1629 h 1875"/>
                  <a:gd name="T54" fmla="*/ 1141 w 1185"/>
                  <a:gd name="T55" fmla="*/ 1525 h 1875"/>
                  <a:gd name="T56" fmla="*/ 1174 w 1185"/>
                  <a:gd name="T57" fmla="*/ 1409 h 1875"/>
                  <a:gd name="T58" fmla="*/ 1185 w 1185"/>
                  <a:gd name="T59" fmla="*/ 1278 h 1875"/>
                  <a:gd name="T60" fmla="*/ 1180 w 1185"/>
                  <a:gd name="T61" fmla="*/ 510 h 1875"/>
                  <a:gd name="T62" fmla="*/ 1158 w 1185"/>
                  <a:gd name="T63" fmla="*/ 403 h 1875"/>
                  <a:gd name="T64" fmla="*/ 1118 w 1185"/>
                  <a:gd name="T65" fmla="*/ 300 h 1875"/>
                  <a:gd name="T66" fmla="*/ 1060 w 1185"/>
                  <a:gd name="T67" fmla="*/ 207 h 1875"/>
                  <a:gd name="T68" fmla="*/ 983 w 1185"/>
                  <a:gd name="T69" fmla="*/ 128 h 1875"/>
                  <a:gd name="T70" fmla="*/ 886 w 1185"/>
                  <a:gd name="T71" fmla="*/ 65 h 1875"/>
                  <a:gd name="T72" fmla="*/ 770 w 1185"/>
                  <a:gd name="T73" fmla="*/ 20 h 1875"/>
                  <a:gd name="T74" fmla="*/ 633 w 1185"/>
                  <a:gd name="T75" fmla="*/ 1 h 1875"/>
                  <a:gd name="T76" fmla="*/ 481 w 1185"/>
                  <a:gd name="T77" fmla="*/ 7 h 1875"/>
                  <a:gd name="T78" fmla="*/ 396 w 1185"/>
                  <a:gd name="T79" fmla="*/ 25 h 1875"/>
                  <a:gd name="T80" fmla="*/ 335 w 1185"/>
                  <a:gd name="T81" fmla="*/ 47 h 1875"/>
                  <a:gd name="T82" fmla="*/ 242 w 1185"/>
                  <a:gd name="T83" fmla="*/ 99 h 1875"/>
                  <a:gd name="T84" fmla="*/ 155 w 1185"/>
                  <a:gd name="T85" fmla="*/ 172 h 1875"/>
                  <a:gd name="T86" fmla="*/ 88 w 1185"/>
                  <a:gd name="T87" fmla="*/ 259 h 1875"/>
                  <a:gd name="T88" fmla="*/ 41 w 1185"/>
                  <a:gd name="T89" fmla="*/ 357 h 1875"/>
                  <a:gd name="T90" fmla="*/ 14 w 1185"/>
                  <a:gd name="T91" fmla="*/ 461 h 1875"/>
                  <a:gd name="T92" fmla="*/ 0 w 1185"/>
                  <a:gd name="T93" fmla="*/ 565 h 1875"/>
                  <a:gd name="T94" fmla="*/ 2 w 1185"/>
                  <a:gd name="T95" fmla="*/ 1311 h 1875"/>
                  <a:gd name="T96" fmla="*/ 20 w 1185"/>
                  <a:gd name="T97" fmla="*/ 1430 h 1875"/>
                  <a:gd name="T98" fmla="*/ 54 w 1185"/>
                  <a:gd name="T99" fmla="*/ 1543 h 1875"/>
                  <a:gd name="T100" fmla="*/ 106 w 1185"/>
                  <a:gd name="T101" fmla="*/ 1643 h 1875"/>
                  <a:gd name="T102" fmla="*/ 177 w 1185"/>
                  <a:gd name="T103" fmla="*/ 1729 h 1875"/>
                  <a:gd name="T104" fmla="*/ 270 w 1185"/>
                  <a:gd name="T105" fmla="*/ 1797 h 1875"/>
                  <a:gd name="T106" fmla="*/ 353 w 1185"/>
                  <a:gd name="T107" fmla="*/ 1836 h 1875"/>
                  <a:gd name="T108" fmla="*/ 448 w 1185"/>
                  <a:gd name="T109" fmla="*/ 1862 h 1875"/>
                  <a:gd name="T110" fmla="*/ 596 w 1185"/>
                  <a:gd name="T111" fmla="*/ 1875 h 1875"/>
                  <a:gd name="T112" fmla="*/ 721 w 1185"/>
                  <a:gd name="T113" fmla="*/ 1864 h 1875"/>
                  <a:gd name="T114" fmla="*/ 834 w 1185"/>
                  <a:gd name="T115" fmla="*/ 1834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85" h="1875">
                    <a:moveTo>
                      <a:pt x="383" y="1259"/>
                    </a:moveTo>
                    <a:lnTo>
                      <a:pt x="383" y="575"/>
                    </a:lnTo>
                    <a:lnTo>
                      <a:pt x="384" y="559"/>
                    </a:lnTo>
                    <a:lnTo>
                      <a:pt x="386" y="542"/>
                    </a:lnTo>
                    <a:lnTo>
                      <a:pt x="390" y="525"/>
                    </a:lnTo>
                    <a:lnTo>
                      <a:pt x="395" y="507"/>
                    </a:lnTo>
                    <a:lnTo>
                      <a:pt x="402" y="490"/>
                    </a:lnTo>
                    <a:lnTo>
                      <a:pt x="410" y="473"/>
                    </a:lnTo>
                    <a:lnTo>
                      <a:pt x="420" y="456"/>
                    </a:lnTo>
                    <a:lnTo>
                      <a:pt x="432" y="441"/>
                    </a:lnTo>
                    <a:lnTo>
                      <a:pt x="439" y="434"/>
                    </a:lnTo>
                    <a:lnTo>
                      <a:pt x="446" y="427"/>
                    </a:lnTo>
                    <a:lnTo>
                      <a:pt x="453" y="420"/>
                    </a:lnTo>
                    <a:lnTo>
                      <a:pt x="461" y="414"/>
                    </a:lnTo>
                    <a:lnTo>
                      <a:pt x="469" y="407"/>
                    </a:lnTo>
                    <a:lnTo>
                      <a:pt x="478" y="402"/>
                    </a:lnTo>
                    <a:lnTo>
                      <a:pt x="488" y="396"/>
                    </a:lnTo>
                    <a:lnTo>
                      <a:pt x="498" y="391"/>
                    </a:lnTo>
                    <a:lnTo>
                      <a:pt x="508" y="386"/>
                    </a:lnTo>
                    <a:lnTo>
                      <a:pt x="519" y="382"/>
                    </a:lnTo>
                    <a:lnTo>
                      <a:pt x="531" y="379"/>
                    </a:lnTo>
                    <a:lnTo>
                      <a:pt x="543" y="376"/>
                    </a:lnTo>
                    <a:lnTo>
                      <a:pt x="555" y="374"/>
                    </a:lnTo>
                    <a:lnTo>
                      <a:pt x="568" y="372"/>
                    </a:lnTo>
                    <a:lnTo>
                      <a:pt x="582" y="371"/>
                    </a:lnTo>
                    <a:lnTo>
                      <a:pt x="596" y="371"/>
                    </a:lnTo>
                    <a:lnTo>
                      <a:pt x="610" y="371"/>
                    </a:lnTo>
                    <a:lnTo>
                      <a:pt x="624" y="372"/>
                    </a:lnTo>
                    <a:lnTo>
                      <a:pt x="637" y="374"/>
                    </a:lnTo>
                    <a:lnTo>
                      <a:pt x="649" y="377"/>
                    </a:lnTo>
                    <a:lnTo>
                      <a:pt x="661" y="380"/>
                    </a:lnTo>
                    <a:lnTo>
                      <a:pt x="672" y="384"/>
                    </a:lnTo>
                    <a:lnTo>
                      <a:pt x="682" y="388"/>
                    </a:lnTo>
                    <a:lnTo>
                      <a:pt x="692" y="393"/>
                    </a:lnTo>
                    <a:lnTo>
                      <a:pt x="711" y="405"/>
                    </a:lnTo>
                    <a:lnTo>
                      <a:pt x="728" y="418"/>
                    </a:lnTo>
                    <a:lnTo>
                      <a:pt x="736" y="425"/>
                    </a:lnTo>
                    <a:lnTo>
                      <a:pt x="743" y="432"/>
                    </a:lnTo>
                    <a:lnTo>
                      <a:pt x="750" y="440"/>
                    </a:lnTo>
                    <a:lnTo>
                      <a:pt x="756" y="447"/>
                    </a:lnTo>
                    <a:lnTo>
                      <a:pt x="766" y="464"/>
                    </a:lnTo>
                    <a:lnTo>
                      <a:pt x="776" y="480"/>
                    </a:lnTo>
                    <a:lnTo>
                      <a:pt x="783" y="497"/>
                    </a:lnTo>
                    <a:lnTo>
                      <a:pt x="789" y="514"/>
                    </a:lnTo>
                    <a:lnTo>
                      <a:pt x="793" y="531"/>
                    </a:lnTo>
                    <a:lnTo>
                      <a:pt x="795" y="546"/>
                    </a:lnTo>
                    <a:lnTo>
                      <a:pt x="797" y="561"/>
                    </a:lnTo>
                    <a:lnTo>
                      <a:pt x="797" y="575"/>
                    </a:lnTo>
                    <a:lnTo>
                      <a:pt x="797" y="1305"/>
                    </a:lnTo>
                    <a:lnTo>
                      <a:pt x="797" y="1327"/>
                    </a:lnTo>
                    <a:lnTo>
                      <a:pt x="794" y="1349"/>
                    </a:lnTo>
                    <a:lnTo>
                      <a:pt x="792" y="1359"/>
                    </a:lnTo>
                    <a:lnTo>
                      <a:pt x="789" y="1369"/>
                    </a:lnTo>
                    <a:lnTo>
                      <a:pt x="786" y="1378"/>
                    </a:lnTo>
                    <a:lnTo>
                      <a:pt x="783" y="1388"/>
                    </a:lnTo>
                    <a:lnTo>
                      <a:pt x="779" y="1396"/>
                    </a:lnTo>
                    <a:lnTo>
                      <a:pt x="775" y="1405"/>
                    </a:lnTo>
                    <a:lnTo>
                      <a:pt x="770" y="1413"/>
                    </a:lnTo>
                    <a:lnTo>
                      <a:pt x="764" y="1421"/>
                    </a:lnTo>
                    <a:lnTo>
                      <a:pt x="759" y="1429"/>
                    </a:lnTo>
                    <a:lnTo>
                      <a:pt x="752" y="1436"/>
                    </a:lnTo>
                    <a:lnTo>
                      <a:pt x="745" y="1443"/>
                    </a:lnTo>
                    <a:lnTo>
                      <a:pt x="738" y="1450"/>
                    </a:lnTo>
                    <a:lnTo>
                      <a:pt x="723" y="1463"/>
                    </a:lnTo>
                    <a:lnTo>
                      <a:pt x="706" y="1473"/>
                    </a:lnTo>
                    <a:lnTo>
                      <a:pt x="689" y="1483"/>
                    </a:lnTo>
                    <a:lnTo>
                      <a:pt x="672" y="1490"/>
                    </a:lnTo>
                    <a:lnTo>
                      <a:pt x="654" y="1496"/>
                    </a:lnTo>
                    <a:lnTo>
                      <a:pt x="635" y="1500"/>
                    </a:lnTo>
                    <a:lnTo>
                      <a:pt x="616" y="1502"/>
                    </a:lnTo>
                    <a:lnTo>
                      <a:pt x="596" y="1503"/>
                    </a:lnTo>
                    <a:lnTo>
                      <a:pt x="582" y="1503"/>
                    </a:lnTo>
                    <a:lnTo>
                      <a:pt x="569" y="1502"/>
                    </a:lnTo>
                    <a:lnTo>
                      <a:pt x="556" y="1501"/>
                    </a:lnTo>
                    <a:lnTo>
                      <a:pt x="543" y="1499"/>
                    </a:lnTo>
                    <a:lnTo>
                      <a:pt x="531" y="1497"/>
                    </a:lnTo>
                    <a:lnTo>
                      <a:pt x="520" y="1494"/>
                    </a:lnTo>
                    <a:lnTo>
                      <a:pt x="509" y="1490"/>
                    </a:lnTo>
                    <a:lnTo>
                      <a:pt x="498" y="1486"/>
                    </a:lnTo>
                    <a:lnTo>
                      <a:pt x="489" y="1482"/>
                    </a:lnTo>
                    <a:lnTo>
                      <a:pt x="478" y="1477"/>
                    </a:lnTo>
                    <a:lnTo>
                      <a:pt x="469" y="1471"/>
                    </a:lnTo>
                    <a:lnTo>
                      <a:pt x="461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2" y="1378"/>
                    </a:lnTo>
                    <a:lnTo>
                      <a:pt x="395" y="1357"/>
                    </a:lnTo>
                    <a:lnTo>
                      <a:pt x="390" y="1334"/>
                    </a:lnTo>
                    <a:lnTo>
                      <a:pt x="386" y="1311"/>
                    </a:lnTo>
                    <a:lnTo>
                      <a:pt x="384" y="1285"/>
                    </a:lnTo>
                    <a:lnTo>
                      <a:pt x="383" y="1259"/>
                    </a:lnTo>
                    <a:close/>
                    <a:moveTo>
                      <a:pt x="834" y="1834"/>
                    </a:moveTo>
                    <a:lnTo>
                      <a:pt x="860" y="1823"/>
                    </a:lnTo>
                    <a:lnTo>
                      <a:pt x="886" y="1811"/>
                    </a:lnTo>
                    <a:lnTo>
                      <a:pt x="910" y="1798"/>
                    </a:lnTo>
                    <a:lnTo>
                      <a:pt x="934" y="1784"/>
                    </a:lnTo>
                    <a:lnTo>
                      <a:pt x="957" y="1768"/>
                    </a:lnTo>
                    <a:lnTo>
                      <a:pt x="979" y="1752"/>
                    </a:lnTo>
                    <a:lnTo>
                      <a:pt x="1000" y="1734"/>
                    </a:lnTo>
                    <a:lnTo>
                      <a:pt x="1019" y="1715"/>
                    </a:lnTo>
                    <a:lnTo>
                      <a:pt x="1039" y="1695"/>
                    </a:lnTo>
                    <a:lnTo>
                      <a:pt x="1057" y="1674"/>
                    </a:lnTo>
                    <a:lnTo>
                      <a:pt x="1073" y="1652"/>
                    </a:lnTo>
                    <a:lnTo>
                      <a:pt x="1089" y="1629"/>
                    </a:lnTo>
                    <a:lnTo>
                      <a:pt x="1104" y="1604"/>
                    </a:lnTo>
                    <a:lnTo>
                      <a:pt x="1117" y="1579"/>
                    </a:lnTo>
                    <a:lnTo>
                      <a:pt x="1130" y="1553"/>
                    </a:lnTo>
                    <a:lnTo>
                      <a:pt x="1141" y="1525"/>
                    </a:lnTo>
                    <a:lnTo>
                      <a:pt x="1151" y="1498"/>
                    </a:lnTo>
                    <a:lnTo>
                      <a:pt x="1160" y="1469"/>
                    </a:lnTo>
                    <a:lnTo>
                      <a:pt x="1168" y="1439"/>
                    </a:lnTo>
                    <a:lnTo>
                      <a:pt x="1174" y="1409"/>
                    </a:lnTo>
                    <a:lnTo>
                      <a:pt x="1179" y="1378"/>
                    </a:lnTo>
                    <a:lnTo>
                      <a:pt x="1182" y="1346"/>
                    </a:lnTo>
                    <a:lnTo>
                      <a:pt x="1184" y="1313"/>
                    </a:lnTo>
                    <a:lnTo>
                      <a:pt x="1185" y="1278"/>
                    </a:lnTo>
                    <a:lnTo>
                      <a:pt x="1185" y="591"/>
                    </a:lnTo>
                    <a:lnTo>
                      <a:pt x="1185" y="564"/>
                    </a:lnTo>
                    <a:lnTo>
                      <a:pt x="1183" y="536"/>
                    </a:lnTo>
                    <a:lnTo>
                      <a:pt x="1180" y="510"/>
                    </a:lnTo>
                    <a:lnTo>
                      <a:pt x="1176" y="483"/>
                    </a:lnTo>
                    <a:lnTo>
                      <a:pt x="1171" y="456"/>
                    </a:lnTo>
                    <a:lnTo>
                      <a:pt x="1165" y="429"/>
                    </a:lnTo>
                    <a:lnTo>
                      <a:pt x="1158" y="403"/>
                    </a:lnTo>
                    <a:lnTo>
                      <a:pt x="1149" y="376"/>
                    </a:lnTo>
                    <a:lnTo>
                      <a:pt x="1140" y="350"/>
                    </a:lnTo>
                    <a:lnTo>
                      <a:pt x="1129" y="325"/>
                    </a:lnTo>
                    <a:lnTo>
                      <a:pt x="1118" y="300"/>
                    </a:lnTo>
                    <a:lnTo>
                      <a:pt x="1105" y="275"/>
                    </a:lnTo>
                    <a:lnTo>
                      <a:pt x="1091" y="252"/>
                    </a:lnTo>
                    <a:lnTo>
                      <a:pt x="1076" y="229"/>
                    </a:lnTo>
                    <a:lnTo>
                      <a:pt x="1060" y="207"/>
                    </a:lnTo>
                    <a:lnTo>
                      <a:pt x="1042" y="186"/>
                    </a:lnTo>
                    <a:lnTo>
                      <a:pt x="1024" y="166"/>
                    </a:lnTo>
                    <a:lnTo>
                      <a:pt x="1004" y="147"/>
                    </a:lnTo>
                    <a:lnTo>
                      <a:pt x="983" y="128"/>
                    </a:lnTo>
                    <a:lnTo>
                      <a:pt x="961" y="111"/>
                    </a:lnTo>
                    <a:lnTo>
                      <a:pt x="937" y="95"/>
                    </a:lnTo>
                    <a:lnTo>
                      <a:pt x="912" y="79"/>
                    </a:lnTo>
                    <a:lnTo>
                      <a:pt x="886" y="65"/>
                    </a:lnTo>
                    <a:lnTo>
                      <a:pt x="859" y="52"/>
                    </a:lnTo>
                    <a:lnTo>
                      <a:pt x="830" y="39"/>
                    </a:lnTo>
                    <a:lnTo>
                      <a:pt x="801" y="29"/>
                    </a:lnTo>
                    <a:lnTo>
                      <a:pt x="770" y="20"/>
                    </a:lnTo>
                    <a:lnTo>
                      <a:pt x="738" y="13"/>
                    </a:lnTo>
                    <a:lnTo>
                      <a:pt x="703" y="7"/>
                    </a:lnTo>
                    <a:lnTo>
                      <a:pt x="669" y="3"/>
                    </a:lnTo>
                    <a:lnTo>
                      <a:pt x="633" y="1"/>
                    </a:lnTo>
                    <a:lnTo>
                      <a:pt x="596" y="0"/>
                    </a:lnTo>
                    <a:lnTo>
                      <a:pt x="556" y="1"/>
                    </a:lnTo>
                    <a:lnTo>
                      <a:pt x="518" y="3"/>
                    </a:lnTo>
                    <a:lnTo>
                      <a:pt x="481" y="7"/>
                    </a:lnTo>
                    <a:lnTo>
                      <a:pt x="446" y="13"/>
                    </a:lnTo>
                    <a:lnTo>
                      <a:pt x="429" y="17"/>
                    </a:lnTo>
                    <a:lnTo>
                      <a:pt x="412" y="21"/>
                    </a:lnTo>
                    <a:lnTo>
                      <a:pt x="396" y="25"/>
                    </a:lnTo>
                    <a:lnTo>
                      <a:pt x="380" y="30"/>
                    </a:lnTo>
                    <a:lnTo>
                      <a:pt x="365" y="35"/>
                    </a:lnTo>
                    <a:lnTo>
                      <a:pt x="350" y="41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294" y="68"/>
                    </a:lnTo>
                    <a:lnTo>
                      <a:pt x="268" y="83"/>
                    </a:lnTo>
                    <a:lnTo>
                      <a:pt x="242" y="99"/>
                    </a:lnTo>
                    <a:lnTo>
                      <a:pt x="218" y="116"/>
                    </a:lnTo>
                    <a:lnTo>
                      <a:pt x="196" y="134"/>
                    </a:lnTo>
                    <a:lnTo>
                      <a:pt x="175" y="152"/>
                    </a:lnTo>
                    <a:lnTo>
                      <a:pt x="155" y="172"/>
                    </a:lnTo>
                    <a:lnTo>
                      <a:pt x="137" y="193"/>
                    </a:lnTo>
                    <a:lnTo>
                      <a:pt x="120" y="214"/>
                    </a:lnTo>
                    <a:lnTo>
                      <a:pt x="103" y="236"/>
                    </a:lnTo>
                    <a:lnTo>
                      <a:pt x="88" y="259"/>
                    </a:lnTo>
                    <a:lnTo>
                      <a:pt x="75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6" y="409"/>
                    </a:lnTo>
                    <a:lnTo>
                      <a:pt x="19" y="435"/>
                    </a:lnTo>
                    <a:lnTo>
                      <a:pt x="14" y="461"/>
                    </a:lnTo>
                    <a:lnTo>
                      <a:pt x="8" y="487"/>
                    </a:lnTo>
                    <a:lnTo>
                      <a:pt x="4" y="513"/>
                    </a:lnTo>
                    <a:lnTo>
                      <a:pt x="2" y="539"/>
                    </a:lnTo>
                    <a:lnTo>
                      <a:pt x="0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0" y="1279"/>
                    </a:lnTo>
                    <a:lnTo>
                      <a:pt x="2" y="1311"/>
                    </a:lnTo>
                    <a:lnTo>
                      <a:pt x="4" y="1341"/>
                    </a:lnTo>
                    <a:lnTo>
                      <a:pt x="8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4" y="1543"/>
                    </a:lnTo>
                    <a:lnTo>
                      <a:pt x="65" y="1569"/>
                    </a:lnTo>
                    <a:lnTo>
                      <a:pt x="77" y="1594"/>
                    </a:lnTo>
                    <a:lnTo>
                      <a:pt x="91" y="1619"/>
                    </a:lnTo>
                    <a:lnTo>
                      <a:pt x="106" y="1643"/>
                    </a:lnTo>
                    <a:lnTo>
                      <a:pt x="122" y="1666"/>
                    </a:lnTo>
                    <a:lnTo>
                      <a:pt x="139" y="1688"/>
                    </a:lnTo>
                    <a:lnTo>
                      <a:pt x="157" y="1709"/>
                    </a:lnTo>
                    <a:lnTo>
                      <a:pt x="177" y="1729"/>
                    </a:lnTo>
                    <a:lnTo>
                      <a:pt x="198" y="1747"/>
                    </a:lnTo>
                    <a:lnTo>
                      <a:pt x="221" y="1765"/>
                    </a:lnTo>
                    <a:lnTo>
                      <a:pt x="244" y="1782"/>
                    </a:lnTo>
                    <a:lnTo>
                      <a:pt x="270" y="1797"/>
                    </a:lnTo>
                    <a:lnTo>
                      <a:pt x="296" y="1811"/>
                    </a:lnTo>
                    <a:lnTo>
                      <a:pt x="324" y="1824"/>
                    </a:lnTo>
                    <a:lnTo>
                      <a:pt x="338" y="1830"/>
                    </a:lnTo>
                    <a:lnTo>
                      <a:pt x="353" y="1836"/>
                    </a:lnTo>
                    <a:lnTo>
                      <a:pt x="368" y="1841"/>
                    </a:lnTo>
                    <a:lnTo>
                      <a:pt x="383" y="1846"/>
                    </a:lnTo>
                    <a:lnTo>
                      <a:pt x="415" y="1855"/>
                    </a:lnTo>
                    <a:lnTo>
                      <a:pt x="448" y="1862"/>
                    </a:lnTo>
                    <a:lnTo>
                      <a:pt x="484" y="1868"/>
                    </a:lnTo>
                    <a:lnTo>
                      <a:pt x="520" y="1871"/>
                    </a:lnTo>
                    <a:lnTo>
                      <a:pt x="557" y="1874"/>
                    </a:lnTo>
                    <a:lnTo>
                      <a:pt x="596" y="1875"/>
                    </a:lnTo>
                    <a:lnTo>
                      <a:pt x="628" y="1874"/>
                    </a:lnTo>
                    <a:lnTo>
                      <a:pt x="659" y="1872"/>
                    </a:lnTo>
                    <a:lnTo>
                      <a:pt x="690" y="1869"/>
                    </a:lnTo>
                    <a:lnTo>
                      <a:pt x="721" y="1864"/>
                    </a:lnTo>
                    <a:lnTo>
                      <a:pt x="750" y="1859"/>
                    </a:lnTo>
                    <a:lnTo>
                      <a:pt x="779" y="1852"/>
                    </a:lnTo>
                    <a:lnTo>
                      <a:pt x="806" y="1843"/>
                    </a:lnTo>
                    <a:lnTo>
                      <a:pt x="834" y="18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926813" y="259248"/>
                <a:ext cx="121265" cy="194272"/>
              </a:xfrm>
              <a:custGeom>
                <a:avLst/>
                <a:gdLst>
                  <a:gd name="T0" fmla="*/ 197 w 1175"/>
                  <a:gd name="T1" fmla="*/ 1747 h 1875"/>
                  <a:gd name="T2" fmla="*/ 294 w 1175"/>
                  <a:gd name="T3" fmla="*/ 1811 h 1875"/>
                  <a:gd name="T4" fmla="*/ 366 w 1175"/>
                  <a:gd name="T5" fmla="*/ 1841 h 1875"/>
                  <a:gd name="T6" fmla="*/ 481 w 1175"/>
                  <a:gd name="T7" fmla="*/ 1868 h 1875"/>
                  <a:gd name="T8" fmla="*/ 622 w 1175"/>
                  <a:gd name="T9" fmla="*/ 1874 h 1875"/>
                  <a:gd name="T10" fmla="*/ 728 w 1175"/>
                  <a:gd name="T11" fmla="*/ 1863 h 1875"/>
                  <a:gd name="T12" fmla="*/ 826 w 1175"/>
                  <a:gd name="T13" fmla="*/ 1836 h 1875"/>
                  <a:gd name="T14" fmla="*/ 915 w 1175"/>
                  <a:gd name="T15" fmla="*/ 1794 h 1875"/>
                  <a:gd name="T16" fmla="*/ 995 w 1175"/>
                  <a:gd name="T17" fmla="*/ 1737 h 1875"/>
                  <a:gd name="T18" fmla="*/ 1063 w 1175"/>
                  <a:gd name="T19" fmla="*/ 1668 h 1875"/>
                  <a:gd name="T20" fmla="*/ 1116 w 1175"/>
                  <a:gd name="T21" fmla="*/ 1586 h 1875"/>
                  <a:gd name="T22" fmla="*/ 1154 w 1175"/>
                  <a:gd name="T23" fmla="*/ 1493 h 1875"/>
                  <a:gd name="T24" fmla="*/ 806 w 1175"/>
                  <a:gd name="T25" fmla="*/ 1310 h 1875"/>
                  <a:gd name="T26" fmla="*/ 782 w 1175"/>
                  <a:gd name="T27" fmla="*/ 1391 h 1875"/>
                  <a:gd name="T28" fmla="*/ 734 w 1175"/>
                  <a:gd name="T29" fmla="*/ 1452 h 1875"/>
                  <a:gd name="T30" fmla="*/ 669 w 1175"/>
                  <a:gd name="T31" fmla="*/ 1490 h 1875"/>
                  <a:gd name="T32" fmla="*/ 595 w 1175"/>
                  <a:gd name="T33" fmla="*/ 1503 h 1875"/>
                  <a:gd name="T34" fmla="*/ 540 w 1175"/>
                  <a:gd name="T35" fmla="*/ 1499 h 1875"/>
                  <a:gd name="T36" fmla="*/ 496 w 1175"/>
                  <a:gd name="T37" fmla="*/ 1486 h 1875"/>
                  <a:gd name="T38" fmla="*/ 460 w 1175"/>
                  <a:gd name="T39" fmla="*/ 1465 h 1875"/>
                  <a:gd name="T40" fmla="*/ 433 w 1175"/>
                  <a:gd name="T41" fmla="*/ 1435 h 1875"/>
                  <a:gd name="T42" fmla="*/ 398 w 1175"/>
                  <a:gd name="T43" fmla="*/ 1357 h 1875"/>
                  <a:gd name="T44" fmla="*/ 387 w 1175"/>
                  <a:gd name="T45" fmla="*/ 1259 h 1875"/>
                  <a:gd name="T46" fmla="*/ 393 w 1175"/>
                  <a:gd name="T47" fmla="*/ 525 h 1875"/>
                  <a:gd name="T48" fmla="*/ 421 w 1175"/>
                  <a:gd name="T49" fmla="*/ 457 h 1875"/>
                  <a:gd name="T50" fmla="*/ 452 w 1175"/>
                  <a:gd name="T51" fmla="*/ 420 h 1875"/>
                  <a:gd name="T52" fmla="*/ 485 w 1175"/>
                  <a:gd name="T53" fmla="*/ 396 h 1875"/>
                  <a:gd name="T54" fmla="*/ 527 w 1175"/>
                  <a:gd name="T55" fmla="*/ 379 h 1875"/>
                  <a:gd name="T56" fmla="*/ 579 w 1175"/>
                  <a:gd name="T57" fmla="*/ 371 h 1875"/>
                  <a:gd name="T58" fmla="*/ 634 w 1175"/>
                  <a:gd name="T59" fmla="*/ 374 h 1875"/>
                  <a:gd name="T60" fmla="*/ 679 w 1175"/>
                  <a:gd name="T61" fmla="*/ 387 h 1875"/>
                  <a:gd name="T62" fmla="*/ 741 w 1175"/>
                  <a:gd name="T63" fmla="*/ 428 h 1875"/>
                  <a:gd name="T64" fmla="*/ 787 w 1175"/>
                  <a:gd name="T65" fmla="*/ 490 h 1875"/>
                  <a:gd name="T66" fmla="*/ 808 w 1175"/>
                  <a:gd name="T67" fmla="*/ 556 h 1875"/>
                  <a:gd name="T68" fmla="*/ 1165 w 1175"/>
                  <a:gd name="T69" fmla="*/ 417 h 1875"/>
                  <a:gd name="T70" fmla="*/ 1133 w 1175"/>
                  <a:gd name="T71" fmla="*/ 330 h 1875"/>
                  <a:gd name="T72" fmla="*/ 1087 w 1175"/>
                  <a:gd name="T73" fmla="*/ 246 h 1875"/>
                  <a:gd name="T74" fmla="*/ 1028 w 1175"/>
                  <a:gd name="T75" fmla="*/ 173 h 1875"/>
                  <a:gd name="T76" fmla="*/ 957 w 1175"/>
                  <a:gd name="T77" fmla="*/ 110 h 1875"/>
                  <a:gd name="T78" fmla="*/ 871 w 1175"/>
                  <a:gd name="T79" fmla="*/ 59 h 1875"/>
                  <a:gd name="T80" fmla="*/ 770 w 1175"/>
                  <a:gd name="T81" fmla="*/ 21 h 1875"/>
                  <a:gd name="T82" fmla="*/ 656 w 1175"/>
                  <a:gd name="T83" fmla="*/ 2 h 1875"/>
                  <a:gd name="T84" fmla="*/ 516 w 1175"/>
                  <a:gd name="T85" fmla="*/ 3 h 1875"/>
                  <a:gd name="T86" fmla="*/ 410 w 1175"/>
                  <a:gd name="T87" fmla="*/ 21 h 1875"/>
                  <a:gd name="T88" fmla="*/ 348 w 1175"/>
                  <a:gd name="T89" fmla="*/ 41 h 1875"/>
                  <a:gd name="T90" fmla="*/ 265 w 1175"/>
                  <a:gd name="T91" fmla="*/ 83 h 1875"/>
                  <a:gd name="T92" fmla="*/ 174 w 1175"/>
                  <a:gd name="T93" fmla="*/ 152 h 1875"/>
                  <a:gd name="T94" fmla="*/ 102 w 1175"/>
                  <a:gd name="T95" fmla="*/ 236 h 1875"/>
                  <a:gd name="T96" fmla="*/ 51 w 1175"/>
                  <a:gd name="T97" fmla="*/ 332 h 1875"/>
                  <a:gd name="T98" fmla="*/ 19 w 1175"/>
                  <a:gd name="T99" fmla="*/ 435 h 1875"/>
                  <a:gd name="T100" fmla="*/ 2 w 1175"/>
                  <a:gd name="T101" fmla="*/ 539 h 1875"/>
                  <a:gd name="T102" fmla="*/ 1 w 1175"/>
                  <a:gd name="T103" fmla="*/ 1279 h 1875"/>
                  <a:gd name="T104" fmla="*/ 14 w 1175"/>
                  <a:gd name="T105" fmla="*/ 1401 h 1875"/>
                  <a:gd name="T106" fmla="*/ 43 w 1175"/>
                  <a:gd name="T107" fmla="*/ 1515 h 1875"/>
                  <a:gd name="T108" fmla="*/ 90 w 1175"/>
                  <a:gd name="T109" fmla="*/ 1619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75" h="1875">
                    <a:moveTo>
                      <a:pt x="138" y="1688"/>
                    </a:moveTo>
                    <a:lnTo>
                      <a:pt x="157" y="1709"/>
                    </a:lnTo>
                    <a:lnTo>
                      <a:pt x="176" y="1729"/>
                    </a:lnTo>
                    <a:lnTo>
                      <a:pt x="197" y="1747"/>
                    </a:lnTo>
                    <a:lnTo>
                      <a:pt x="219" y="1765"/>
                    </a:lnTo>
                    <a:lnTo>
                      <a:pt x="243" y="1781"/>
                    </a:lnTo>
                    <a:lnTo>
                      <a:pt x="268" y="1797"/>
                    </a:lnTo>
                    <a:lnTo>
                      <a:pt x="294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51" y="1836"/>
                    </a:lnTo>
                    <a:lnTo>
                      <a:pt x="366" y="1841"/>
                    </a:lnTo>
                    <a:lnTo>
                      <a:pt x="381" y="1846"/>
                    </a:lnTo>
                    <a:lnTo>
                      <a:pt x="413" y="1855"/>
                    </a:lnTo>
                    <a:lnTo>
                      <a:pt x="446" y="1862"/>
                    </a:lnTo>
                    <a:lnTo>
                      <a:pt x="481" y="1868"/>
                    </a:lnTo>
                    <a:lnTo>
                      <a:pt x="517" y="1872"/>
                    </a:lnTo>
                    <a:lnTo>
                      <a:pt x="555" y="1874"/>
                    </a:lnTo>
                    <a:lnTo>
                      <a:pt x="595" y="1875"/>
                    </a:lnTo>
                    <a:lnTo>
                      <a:pt x="622" y="1874"/>
                    </a:lnTo>
                    <a:lnTo>
                      <a:pt x="650" y="1873"/>
                    </a:lnTo>
                    <a:lnTo>
                      <a:pt x="676" y="1871"/>
                    </a:lnTo>
                    <a:lnTo>
                      <a:pt x="702" y="1867"/>
                    </a:lnTo>
                    <a:lnTo>
                      <a:pt x="728" y="1863"/>
                    </a:lnTo>
                    <a:lnTo>
                      <a:pt x="753" y="1858"/>
                    </a:lnTo>
                    <a:lnTo>
                      <a:pt x="778" y="1851"/>
                    </a:lnTo>
                    <a:lnTo>
                      <a:pt x="802" y="1844"/>
                    </a:lnTo>
                    <a:lnTo>
                      <a:pt x="826" y="1836"/>
                    </a:lnTo>
                    <a:lnTo>
                      <a:pt x="849" y="1827"/>
                    </a:lnTo>
                    <a:lnTo>
                      <a:pt x="872" y="1817"/>
                    </a:lnTo>
                    <a:lnTo>
                      <a:pt x="894" y="1806"/>
                    </a:lnTo>
                    <a:lnTo>
                      <a:pt x="915" y="1794"/>
                    </a:lnTo>
                    <a:lnTo>
                      <a:pt x="936" y="1782"/>
                    </a:lnTo>
                    <a:lnTo>
                      <a:pt x="956" y="1768"/>
                    </a:lnTo>
                    <a:lnTo>
                      <a:pt x="976" y="1753"/>
                    </a:lnTo>
                    <a:lnTo>
                      <a:pt x="995" y="1737"/>
                    </a:lnTo>
                    <a:lnTo>
                      <a:pt x="1013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3" y="1668"/>
                    </a:lnTo>
                    <a:lnTo>
                      <a:pt x="1077" y="1649"/>
                    </a:lnTo>
                    <a:lnTo>
                      <a:pt x="1091" y="1629"/>
                    </a:lnTo>
                    <a:lnTo>
                      <a:pt x="1104" y="1607"/>
                    </a:lnTo>
                    <a:lnTo>
                      <a:pt x="1116" y="1586"/>
                    </a:lnTo>
                    <a:lnTo>
                      <a:pt x="1127" y="1564"/>
                    </a:lnTo>
                    <a:lnTo>
                      <a:pt x="1137" y="1541"/>
                    </a:lnTo>
                    <a:lnTo>
                      <a:pt x="1146" y="1517"/>
                    </a:lnTo>
                    <a:lnTo>
                      <a:pt x="1154" y="1493"/>
                    </a:lnTo>
                    <a:lnTo>
                      <a:pt x="1161" y="1468"/>
                    </a:lnTo>
                    <a:lnTo>
                      <a:pt x="1167" y="1442"/>
                    </a:lnTo>
                    <a:lnTo>
                      <a:pt x="1173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1" y="1372"/>
                    </a:lnTo>
                    <a:lnTo>
                      <a:pt x="782" y="1391"/>
                    </a:lnTo>
                    <a:lnTo>
                      <a:pt x="773" y="1408"/>
                    </a:lnTo>
                    <a:lnTo>
                      <a:pt x="761" y="1423"/>
                    </a:lnTo>
                    <a:lnTo>
                      <a:pt x="749" y="1438"/>
                    </a:lnTo>
                    <a:lnTo>
                      <a:pt x="734" y="1452"/>
                    </a:lnTo>
                    <a:lnTo>
                      <a:pt x="719" y="1464"/>
                    </a:lnTo>
                    <a:lnTo>
                      <a:pt x="703" y="1474"/>
                    </a:lnTo>
                    <a:lnTo>
                      <a:pt x="686" y="1483"/>
                    </a:lnTo>
                    <a:lnTo>
                      <a:pt x="669" y="1490"/>
                    </a:lnTo>
                    <a:lnTo>
                      <a:pt x="651" y="1496"/>
                    </a:lnTo>
                    <a:lnTo>
                      <a:pt x="633" y="1500"/>
                    </a:lnTo>
                    <a:lnTo>
                      <a:pt x="614" y="1502"/>
                    </a:lnTo>
                    <a:lnTo>
                      <a:pt x="595" y="1503"/>
                    </a:lnTo>
                    <a:lnTo>
                      <a:pt x="580" y="1503"/>
                    </a:lnTo>
                    <a:lnTo>
                      <a:pt x="566" y="1502"/>
                    </a:lnTo>
                    <a:lnTo>
                      <a:pt x="553" y="1501"/>
                    </a:lnTo>
                    <a:lnTo>
                      <a:pt x="540" y="1499"/>
                    </a:lnTo>
                    <a:lnTo>
                      <a:pt x="529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6" y="1486"/>
                    </a:lnTo>
                    <a:lnTo>
                      <a:pt x="486" y="1482"/>
                    </a:lnTo>
                    <a:lnTo>
                      <a:pt x="477" y="1477"/>
                    </a:lnTo>
                    <a:lnTo>
                      <a:pt x="468" y="1471"/>
                    </a:lnTo>
                    <a:lnTo>
                      <a:pt x="460" y="1465"/>
                    </a:lnTo>
                    <a:lnTo>
                      <a:pt x="453" y="1458"/>
                    </a:lnTo>
                    <a:lnTo>
                      <a:pt x="446" y="1451"/>
                    </a:lnTo>
                    <a:lnTo>
                      <a:pt x="439" y="1443"/>
                    </a:lnTo>
                    <a:lnTo>
                      <a:pt x="433" y="1435"/>
                    </a:lnTo>
                    <a:lnTo>
                      <a:pt x="422" y="1417"/>
                    </a:lnTo>
                    <a:lnTo>
                      <a:pt x="413" y="1398"/>
                    </a:lnTo>
                    <a:lnTo>
                      <a:pt x="405" y="1378"/>
                    </a:lnTo>
                    <a:lnTo>
                      <a:pt x="398" y="1357"/>
                    </a:lnTo>
                    <a:lnTo>
                      <a:pt x="393" y="1334"/>
                    </a:lnTo>
                    <a:lnTo>
                      <a:pt x="390" y="1311"/>
                    </a:lnTo>
                    <a:lnTo>
                      <a:pt x="387" y="1285"/>
                    </a:lnTo>
                    <a:lnTo>
                      <a:pt x="387" y="1259"/>
                    </a:lnTo>
                    <a:lnTo>
                      <a:pt x="387" y="575"/>
                    </a:lnTo>
                    <a:lnTo>
                      <a:pt x="387" y="558"/>
                    </a:lnTo>
                    <a:lnTo>
                      <a:pt x="389" y="542"/>
                    </a:lnTo>
                    <a:lnTo>
                      <a:pt x="393" y="525"/>
                    </a:lnTo>
                    <a:lnTo>
                      <a:pt x="398" y="507"/>
                    </a:lnTo>
                    <a:lnTo>
                      <a:pt x="404" y="490"/>
                    </a:lnTo>
                    <a:lnTo>
                      <a:pt x="411" y="473"/>
                    </a:lnTo>
                    <a:lnTo>
                      <a:pt x="421" y="457"/>
                    </a:lnTo>
                    <a:lnTo>
                      <a:pt x="432" y="441"/>
                    </a:lnTo>
                    <a:lnTo>
                      <a:pt x="438" y="434"/>
                    </a:lnTo>
                    <a:lnTo>
                      <a:pt x="445" y="427"/>
                    </a:lnTo>
                    <a:lnTo>
                      <a:pt x="452" y="420"/>
                    </a:lnTo>
                    <a:lnTo>
                      <a:pt x="460" y="413"/>
                    </a:lnTo>
                    <a:lnTo>
                      <a:pt x="468" y="407"/>
                    </a:lnTo>
                    <a:lnTo>
                      <a:pt x="476" y="401"/>
                    </a:lnTo>
                    <a:lnTo>
                      <a:pt x="485" y="396"/>
                    </a:lnTo>
                    <a:lnTo>
                      <a:pt x="495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5" y="371"/>
                    </a:lnTo>
                    <a:lnTo>
                      <a:pt x="608" y="371"/>
                    </a:lnTo>
                    <a:lnTo>
                      <a:pt x="621" y="372"/>
                    </a:lnTo>
                    <a:lnTo>
                      <a:pt x="634" y="374"/>
                    </a:lnTo>
                    <a:lnTo>
                      <a:pt x="646" y="376"/>
                    </a:lnTo>
                    <a:lnTo>
                      <a:pt x="657" y="379"/>
                    </a:lnTo>
                    <a:lnTo>
                      <a:pt x="668" y="383"/>
                    </a:lnTo>
                    <a:lnTo>
                      <a:pt x="679" y="387"/>
                    </a:lnTo>
                    <a:lnTo>
                      <a:pt x="689" y="392"/>
                    </a:lnTo>
                    <a:lnTo>
                      <a:pt x="708" y="403"/>
                    </a:lnTo>
                    <a:lnTo>
                      <a:pt x="725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7" y="490"/>
                    </a:lnTo>
                    <a:lnTo>
                      <a:pt x="794" y="507"/>
                    </a:lnTo>
                    <a:lnTo>
                      <a:pt x="799" y="524"/>
                    </a:lnTo>
                    <a:lnTo>
                      <a:pt x="804" y="541"/>
                    </a:lnTo>
                    <a:lnTo>
                      <a:pt x="808" y="556"/>
                    </a:lnTo>
                    <a:lnTo>
                      <a:pt x="811" y="569"/>
                    </a:lnTo>
                    <a:lnTo>
                      <a:pt x="1175" y="461"/>
                    </a:lnTo>
                    <a:lnTo>
                      <a:pt x="1170" y="439"/>
                    </a:lnTo>
                    <a:lnTo>
                      <a:pt x="1165" y="417"/>
                    </a:lnTo>
                    <a:lnTo>
                      <a:pt x="1158" y="395"/>
                    </a:lnTo>
                    <a:lnTo>
                      <a:pt x="1150" y="373"/>
                    </a:lnTo>
                    <a:lnTo>
                      <a:pt x="1142" y="351"/>
                    </a:lnTo>
                    <a:lnTo>
                      <a:pt x="1133" y="330"/>
                    </a:lnTo>
                    <a:lnTo>
                      <a:pt x="1123" y="309"/>
                    </a:lnTo>
                    <a:lnTo>
                      <a:pt x="1112" y="288"/>
                    </a:lnTo>
                    <a:lnTo>
                      <a:pt x="1100" y="266"/>
                    </a:lnTo>
                    <a:lnTo>
                      <a:pt x="1087" y="246"/>
                    </a:lnTo>
                    <a:lnTo>
                      <a:pt x="1074" y="227"/>
                    </a:lnTo>
                    <a:lnTo>
                      <a:pt x="1060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6" y="125"/>
                    </a:lnTo>
                    <a:lnTo>
                      <a:pt x="957" y="110"/>
                    </a:lnTo>
                    <a:lnTo>
                      <a:pt x="937" y="96"/>
                    </a:lnTo>
                    <a:lnTo>
                      <a:pt x="916" y="82"/>
                    </a:lnTo>
                    <a:lnTo>
                      <a:pt x="894" y="70"/>
                    </a:lnTo>
                    <a:lnTo>
                      <a:pt x="871" y="59"/>
                    </a:lnTo>
                    <a:lnTo>
                      <a:pt x="847" y="48"/>
                    </a:lnTo>
                    <a:lnTo>
                      <a:pt x="822" y="38"/>
                    </a:lnTo>
                    <a:lnTo>
                      <a:pt x="796" y="29"/>
                    </a:lnTo>
                    <a:lnTo>
                      <a:pt x="770" y="21"/>
                    </a:lnTo>
                    <a:lnTo>
                      <a:pt x="742" y="15"/>
                    </a:lnTo>
                    <a:lnTo>
                      <a:pt x="714" y="9"/>
                    </a:lnTo>
                    <a:lnTo>
                      <a:pt x="686" y="5"/>
                    </a:lnTo>
                    <a:lnTo>
                      <a:pt x="656" y="2"/>
                    </a:lnTo>
                    <a:lnTo>
                      <a:pt x="626" y="1"/>
                    </a:lnTo>
                    <a:lnTo>
                      <a:pt x="595" y="0"/>
                    </a:lnTo>
                    <a:lnTo>
                      <a:pt x="554" y="1"/>
                    </a:lnTo>
                    <a:lnTo>
                      <a:pt x="516" y="3"/>
                    </a:lnTo>
                    <a:lnTo>
                      <a:pt x="479" y="7"/>
                    </a:lnTo>
                    <a:lnTo>
                      <a:pt x="444" y="13"/>
                    </a:lnTo>
                    <a:lnTo>
                      <a:pt x="427" y="17"/>
                    </a:lnTo>
                    <a:lnTo>
                      <a:pt x="410" y="21"/>
                    </a:lnTo>
                    <a:lnTo>
                      <a:pt x="394" y="25"/>
                    </a:lnTo>
                    <a:lnTo>
                      <a:pt x="378" y="30"/>
                    </a:lnTo>
                    <a:lnTo>
                      <a:pt x="363" y="35"/>
                    </a:lnTo>
                    <a:lnTo>
                      <a:pt x="348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5" y="83"/>
                    </a:lnTo>
                    <a:lnTo>
                      <a:pt x="240" y="99"/>
                    </a:lnTo>
                    <a:lnTo>
                      <a:pt x="217" y="116"/>
                    </a:lnTo>
                    <a:lnTo>
                      <a:pt x="194" y="134"/>
                    </a:lnTo>
                    <a:lnTo>
                      <a:pt x="174" y="152"/>
                    </a:lnTo>
                    <a:lnTo>
                      <a:pt x="154" y="172"/>
                    </a:lnTo>
                    <a:lnTo>
                      <a:pt x="136" y="193"/>
                    </a:lnTo>
                    <a:lnTo>
                      <a:pt x="119" y="214"/>
                    </a:lnTo>
                    <a:lnTo>
                      <a:pt x="102" y="236"/>
                    </a:lnTo>
                    <a:lnTo>
                      <a:pt x="88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5" y="409"/>
                    </a:lnTo>
                    <a:lnTo>
                      <a:pt x="19" y="435"/>
                    </a:lnTo>
                    <a:lnTo>
                      <a:pt x="13" y="461"/>
                    </a:lnTo>
                    <a:lnTo>
                      <a:pt x="9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3" y="1311"/>
                    </a:lnTo>
                    <a:lnTo>
                      <a:pt x="5" y="1341"/>
                    </a:lnTo>
                    <a:lnTo>
                      <a:pt x="9" y="1371"/>
                    </a:lnTo>
                    <a:lnTo>
                      <a:pt x="14" y="1401"/>
                    </a:lnTo>
                    <a:lnTo>
                      <a:pt x="20" y="1430"/>
                    </a:lnTo>
                    <a:lnTo>
                      <a:pt x="27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7" y="1594"/>
                    </a:lnTo>
                    <a:lnTo>
                      <a:pt x="90" y="1619"/>
                    </a:lnTo>
                    <a:lnTo>
                      <a:pt x="105" y="1643"/>
                    </a:lnTo>
                    <a:lnTo>
                      <a:pt x="121" y="1666"/>
                    </a:lnTo>
                    <a:lnTo>
                      <a:pt x="138" y="1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1081488" y="259248"/>
                <a:ext cx="121265" cy="194272"/>
              </a:xfrm>
              <a:custGeom>
                <a:avLst/>
                <a:gdLst>
                  <a:gd name="T0" fmla="*/ 419 w 1174"/>
                  <a:gd name="T1" fmla="*/ 457 h 1875"/>
                  <a:gd name="T2" fmla="*/ 450 w 1174"/>
                  <a:gd name="T3" fmla="*/ 420 h 1875"/>
                  <a:gd name="T4" fmla="*/ 484 w 1174"/>
                  <a:gd name="T5" fmla="*/ 396 h 1875"/>
                  <a:gd name="T6" fmla="*/ 527 w 1174"/>
                  <a:gd name="T7" fmla="*/ 379 h 1875"/>
                  <a:gd name="T8" fmla="*/ 579 w 1174"/>
                  <a:gd name="T9" fmla="*/ 371 h 1875"/>
                  <a:gd name="T10" fmla="*/ 632 w 1174"/>
                  <a:gd name="T11" fmla="*/ 374 h 1875"/>
                  <a:gd name="T12" fmla="*/ 677 w 1174"/>
                  <a:gd name="T13" fmla="*/ 387 h 1875"/>
                  <a:gd name="T14" fmla="*/ 741 w 1174"/>
                  <a:gd name="T15" fmla="*/ 428 h 1875"/>
                  <a:gd name="T16" fmla="*/ 782 w 1174"/>
                  <a:gd name="T17" fmla="*/ 481 h 1875"/>
                  <a:gd name="T18" fmla="*/ 798 w 1174"/>
                  <a:gd name="T19" fmla="*/ 524 h 1875"/>
                  <a:gd name="T20" fmla="*/ 1174 w 1174"/>
                  <a:gd name="T21" fmla="*/ 461 h 1875"/>
                  <a:gd name="T22" fmla="*/ 1149 w 1174"/>
                  <a:gd name="T23" fmla="*/ 373 h 1875"/>
                  <a:gd name="T24" fmla="*/ 1110 w 1174"/>
                  <a:gd name="T25" fmla="*/ 288 h 1875"/>
                  <a:gd name="T26" fmla="*/ 1059 w 1174"/>
                  <a:gd name="T27" fmla="*/ 208 h 1875"/>
                  <a:gd name="T28" fmla="*/ 994 w 1174"/>
                  <a:gd name="T29" fmla="*/ 140 h 1875"/>
                  <a:gd name="T30" fmla="*/ 914 w 1174"/>
                  <a:gd name="T31" fmla="*/ 83 h 1875"/>
                  <a:gd name="T32" fmla="*/ 821 w 1174"/>
                  <a:gd name="T33" fmla="*/ 38 h 1875"/>
                  <a:gd name="T34" fmla="*/ 713 w 1174"/>
                  <a:gd name="T35" fmla="*/ 9 h 1875"/>
                  <a:gd name="T36" fmla="*/ 593 w 1174"/>
                  <a:gd name="T37" fmla="*/ 0 h 1875"/>
                  <a:gd name="T38" fmla="*/ 443 w 1174"/>
                  <a:gd name="T39" fmla="*/ 13 h 1875"/>
                  <a:gd name="T40" fmla="*/ 377 w 1174"/>
                  <a:gd name="T41" fmla="*/ 30 h 1875"/>
                  <a:gd name="T42" fmla="*/ 318 w 1174"/>
                  <a:gd name="T43" fmla="*/ 54 h 1875"/>
                  <a:gd name="T44" fmla="*/ 215 w 1174"/>
                  <a:gd name="T45" fmla="*/ 116 h 1875"/>
                  <a:gd name="T46" fmla="*/ 134 w 1174"/>
                  <a:gd name="T47" fmla="*/ 193 h 1875"/>
                  <a:gd name="T48" fmla="*/ 74 w 1174"/>
                  <a:gd name="T49" fmla="*/ 282 h 1875"/>
                  <a:gd name="T50" fmla="*/ 33 w 1174"/>
                  <a:gd name="T51" fmla="*/ 383 h 1875"/>
                  <a:gd name="T52" fmla="*/ 8 w 1174"/>
                  <a:gd name="T53" fmla="*/ 487 h 1875"/>
                  <a:gd name="T54" fmla="*/ 0 w 1174"/>
                  <a:gd name="T55" fmla="*/ 591 h 1875"/>
                  <a:gd name="T56" fmla="*/ 5 w 1174"/>
                  <a:gd name="T57" fmla="*/ 1341 h 1875"/>
                  <a:gd name="T58" fmla="*/ 25 w 1174"/>
                  <a:gd name="T59" fmla="*/ 1459 h 1875"/>
                  <a:gd name="T60" fmla="*/ 64 w 1174"/>
                  <a:gd name="T61" fmla="*/ 1569 h 1875"/>
                  <a:gd name="T62" fmla="*/ 120 w 1174"/>
                  <a:gd name="T63" fmla="*/ 1666 h 1875"/>
                  <a:gd name="T64" fmla="*/ 196 w 1174"/>
                  <a:gd name="T65" fmla="*/ 1747 h 1875"/>
                  <a:gd name="T66" fmla="*/ 293 w 1174"/>
                  <a:gd name="T67" fmla="*/ 1811 h 1875"/>
                  <a:gd name="T68" fmla="*/ 364 w 1174"/>
                  <a:gd name="T69" fmla="*/ 1841 h 1875"/>
                  <a:gd name="T70" fmla="*/ 479 w 1174"/>
                  <a:gd name="T71" fmla="*/ 1868 h 1875"/>
                  <a:gd name="T72" fmla="*/ 621 w 1174"/>
                  <a:gd name="T73" fmla="*/ 1874 h 1875"/>
                  <a:gd name="T74" fmla="*/ 726 w 1174"/>
                  <a:gd name="T75" fmla="*/ 1863 h 1875"/>
                  <a:gd name="T76" fmla="*/ 825 w 1174"/>
                  <a:gd name="T77" fmla="*/ 1836 h 1875"/>
                  <a:gd name="T78" fmla="*/ 913 w 1174"/>
                  <a:gd name="T79" fmla="*/ 1794 h 1875"/>
                  <a:gd name="T80" fmla="*/ 994 w 1174"/>
                  <a:gd name="T81" fmla="*/ 1737 h 1875"/>
                  <a:gd name="T82" fmla="*/ 1061 w 1174"/>
                  <a:gd name="T83" fmla="*/ 1668 h 1875"/>
                  <a:gd name="T84" fmla="*/ 1114 w 1174"/>
                  <a:gd name="T85" fmla="*/ 1586 h 1875"/>
                  <a:gd name="T86" fmla="*/ 1152 w 1174"/>
                  <a:gd name="T87" fmla="*/ 1493 h 1875"/>
                  <a:gd name="T88" fmla="*/ 806 w 1174"/>
                  <a:gd name="T89" fmla="*/ 1310 h 1875"/>
                  <a:gd name="T90" fmla="*/ 782 w 1174"/>
                  <a:gd name="T91" fmla="*/ 1390 h 1875"/>
                  <a:gd name="T92" fmla="*/ 733 w 1174"/>
                  <a:gd name="T93" fmla="*/ 1452 h 1875"/>
                  <a:gd name="T94" fmla="*/ 667 w 1174"/>
                  <a:gd name="T95" fmla="*/ 1490 h 1875"/>
                  <a:gd name="T96" fmla="*/ 593 w 1174"/>
                  <a:gd name="T97" fmla="*/ 1503 h 1875"/>
                  <a:gd name="T98" fmla="*/ 540 w 1174"/>
                  <a:gd name="T99" fmla="*/ 1499 h 1875"/>
                  <a:gd name="T100" fmla="*/ 495 w 1174"/>
                  <a:gd name="T101" fmla="*/ 1486 h 1875"/>
                  <a:gd name="T102" fmla="*/ 459 w 1174"/>
                  <a:gd name="T103" fmla="*/ 1465 h 1875"/>
                  <a:gd name="T104" fmla="*/ 432 w 1174"/>
                  <a:gd name="T105" fmla="*/ 1435 h 1875"/>
                  <a:gd name="T106" fmla="*/ 397 w 1174"/>
                  <a:gd name="T107" fmla="*/ 1357 h 1875"/>
                  <a:gd name="T108" fmla="*/ 385 w 1174"/>
                  <a:gd name="T109" fmla="*/ 1259 h 1875"/>
                  <a:gd name="T110" fmla="*/ 391 w 1174"/>
                  <a:gd name="T111" fmla="*/ 525 h 1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4" h="1875">
                    <a:moveTo>
                      <a:pt x="396" y="507"/>
                    </a:moveTo>
                    <a:lnTo>
                      <a:pt x="402" y="490"/>
                    </a:lnTo>
                    <a:lnTo>
                      <a:pt x="410" y="473"/>
                    </a:lnTo>
                    <a:lnTo>
                      <a:pt x="419" y="457"/>
                    </a:lnTo>
                    <a:lnTo>
                      <a:pt x="430" y="441"/>
                    </a:lnTo>
                    <a:lnTo>
                      <a:pt x="436" y="434"/>
                    </a:lnTo>
                    <a:lnTo>
                      <a:pt x="443" y="427"/>
                    </a:lnTo>
                    <a:lnTo>
                      <a:pt x="450" y="420"/>
                    </a:lnTo>
                    <a:lnTo>
                      <a:pt x="458" y="413"/>
                    </a:lnTo>
                    <a:lnTo>
                      <a:pt x="466" y="407"/>
                    </a:lnTo>
                    <a:lnTo>
                      <a:pt x="475" y="401"/>
                    </a:lnTo>
                    <a:lnTo>
                      <a:pt x="484" y="396"/>
                    </a:lnTo>
                    <a:lnTo>
                      <a:pt x="494" y="391"/>
                    </a:lnTo>
                    <a:lnTo>
                      <a:pt x="505" y="386"/>
                    </a:lnTo>
                    <a:lnTo>
                      <a:pt x="516" y="382"/>
                    </a:lnTo>
                    <a:lnTo>
                      <a:pt x="527" y="379"/>
                    </a:lnTo>
                    <a:lnTo>
                      <a:pt x="539" y="376"/>
                    </a:lnTo>
                    <a:lnTo>
                      <a:pt x="552" y="374"/>
                    </a:lnTo>
                    <a:lnTo>
                      <a:pt x="565" y="372"/>
                    </a:lnTo>
                    <a:lnTo>
                      <a:pt x="579" y="371"/>
                    </a:lnTo>
                    <a:lnTo>
                      <a:pt x="593" y="371"/>
                    </a:lnTo>
                    <a:lnTo>
                      <a:pt x="606" y="371"/>
                    </a:lnTo>
                    <a:lnTo>
                      <a:pt x="619" y="372"/>
                    </a:lnTo>
                    <a:lnTo>
                      <a:pt x="632" y="374"/>
                    </a:lnTo>
                    <a:lnTo>
                      <a:pt x="644" y="376"/>
                    </a:lnTo>
                    <a:lnTo>
                      <a:pt x="656" y="379"/>
                    </a:lnTo>
                    <a:lnTo>
                      <a:pt x="667" y="383"/>
                    </a:lnTo>
                    <a:lnTo>
                      <a:pt x="677" y="387"/>
                    </a:lnTo>
                    <a:lnTo>
                      <a:pt x="688" y="392"/>
                    </a:lnTo>
                    <a:lnTo>
                      <a:pt x="707" y="403"/>
                    </a:lnTo>
                    <a:lnTo>
                      <a:pt x="724" y="415"/>
                    </a:lnTo>
                    <a:lnTo>
                      <a:pt x="741" y="428"/>
                    </a:lnTo>
                    <a:lnTo>
                      <a:pt x="755" y="442"/>
                    </a:lnTo>
                    <a:lnTo>
                      <a:pt x="767" y="457"/>
                    </a:lnTo>
                    <a:lnTo>
                      <a:pt x="778" y="473"/>
                    </a:lnTo>
                    <a:lnTo>
                      <a:pt x="782" y="481"/>
                    </a:lnTo>
                    <a:lnTo>
                      <a:pt x="786" y="490"/>
                    </a:lnTo>
                    <a:lnTo>
                      <a:pt x="790" y="498"/>
                    </a:lnTo>
                    <a:lnTo>
                      <a:pt x="793" y="507"/>
                    </a:lnTo>
                    <a:lnTo>
                      <a:pt x="798" y="524"/>
                    </a:lnTo>
                    <a:lnTo>
                      <a:pt x="803" y="541"/>
                    </a:lnTo>
                    <a:lnTo>
                      <a:pt x="807" y="556"/>
                    </a:lnTo>
                    <a:lnTo>
                      <a:pt x="810" y="569"/>
                    </a:lnTo>
                    <a:lnTo>
                      <a:pt x="1174" y="461"/>
                    </a:lnTo>
                    <a:lnTo>
                      <a:pt x="1169" y="439"/>
                    </a:lnTo>
                    <a:lnTo>
                      <a:pt x="1163" y="416"/>
                    </a:lnTo>
                    <a:lnTo>
                      <a:pt x="1156" y="395"/>
                    </a:lnTo>
                    <a:lnTo>
                      <a:pt x="1149" y="373"/>
                    </a:lnTo>
                    <a:lnTo>
                      <a:pt x="1140" y="351"/>
                    </a:lnTo>
                    <a:lnTo>
                      <a:pt x="1131" y="330"/>
                    </a:lnTo>
                    <a:lnTo>
                      <a:pt x="1121" y="309"/>
                    </a:lnTo>
                    <a:lnTo>
                      <a:pt x="1110" y="288"/>
                    </a:lnTo>
                    <a:lnTo>
                      <a:pt x="1099" y="266"/>
                    </a:lnTo>
                    <a:lnTo>
                      <a:pt x="1086" y="246"/>
                    </a:lnTo>
                    <a:lnTo>
                      <a:pt x="1073" y="227"/>
                    </a:lnTo>
                    <a:lnTo>
                      <a:pt x="1059" y="208"/>
                    </a:lnTo>
                    <a:lnTo>
                      <a:pt x="1044" y="190"/>
                    </a:lnTo>
                    <a:lnTo>
                      <a:pt x="1028" y="173"/>
                    </a:lnTo>
                    <a:lnTo>
                      <a:pt x="1011" y="156"/>
                    </a:lnTo>
                    <a:lnTo>
                      <a:pt x="994" y="140"/>
                    </a:lnTo>
                    <a:lnTo>
                      <a:pt x="975" y="125"/>
                    </a:lnTo>
                    <a:lnTo>
                      <a:pt x="955" y="110"/>
                    </a:lnTo>
                    <a:lnTo>
                      <a:pt x="935" y="96"/>
                    </a:lnTo>
                    <a:lnTo>
                      <a:pt x="914" y="83"/>
                    </a:lnTo>
                    <a:lnTo>
                      <a:pt x="892" y="70"/>
                    </a:lnTo>
                    <a:lnTo>
                      <a:pt x="869" y="59"/>
                    </a:lnTo>
                    <a:lnTo>
                      <a:pt x="846" y="48"/>
                    </a:lnTo>
                    <a:lnTo>
                      <a:pt x="821" y="38"/>
                    </a:lnTo>
                    <a:lnTo>
                      <a:pt x="796" y="29"/>
                    </a:lnTo>
                    <a:lnTo>
                      <a:pt x="769" y="21"/>
                    </a:lnTo>
                    <a:lnTo>
                      <a:pt x="742" y="15"/>
                    </a:lnTo>
                    <a:lnTo>
                      <a:pt x="713" y="9"/>
                    </a:lnTo>
                    <a:lnTo>
                      <a:pt x="684" y="5"/>
                    </a:lnTo>
                    <a:lnTo>
                      <a:pt x="654" y="2"/>
                    </a:lnTo>
                    <a:lnTo>
                      <a:pt x="624" y="1"/>
                    </a:lnTo>
                    <a:lnTo>
                      <a:pt x="593" y="0"/>
                    </a:lnTo>
                    <a:lnTo>
                      <a:pt x="553" y="1"/>
                    </a:lnTo>
                    <a:lnTo>
                      <a:pt x="515" y="3"/>
                    </a:lnTo>
                    <a:lnTo>
                      <a:pt x="478" y="7"/>
                    </a:lnTo>
                    <a:lnTo>
                      <a:pt x="443" y="13"/>
                    </a:lnTo>
                    <a:lnTo>
                      <a:pt x="426" y="17"/>
                    </a:lnTo>
                    <a:lnTo>
                      <a:pt x="409" y="21"/>
                    </a:lnTo>
                    <a:lnTo>
                      <a:pt x="393" y="25"/>
                    </a:lnTo>
                    <a:lnTo>
                      <a:pt x="377" y="30"/>
                    </a:lnTo>
                    <a:lnTo>
                      <a:pt x="362" y="35"/>
                    </a:lnTo>
                    <a:lnTo>
                      <a:pt x="347" y="41"/>
                    </a:lnTo>
                    <a:lnTo>
                      <a:pt x="332" y="47"/>
                    </a:lnTo>
                    <a:lnTo>
                      <a:pt x="318" y="54"/>
                    </a:lnTo>
                    <a:lnTo>
                      <a:pt x="291" y="68"/>
                    </a:lnTo>
                    <a:lnTo>
                      <a:pt x="264" y="83"/>
                    </a:lnTo>
                    <a:lnTo>
                      <a:pt x="238" y="99"/>
                    </a:lnTo>
                    <a:lnTo>
                      <a:pt x="215" y="116"/>
                    </a:lnTo>
                    <a:lnTo>
                      <a:pt x="193" y="134"/>
                    </a:lnTo>
                    <a:lnTo>
                      <a:pt x="172" y="152"/>
                    </a:lnTo>
                    <a:lnTo>
                      <a:pt x="153" y="172"/>
                    </a:lnTo>
                    <a:lnTo>
                      <a:pt x="134" y="193"/>
                    </a:lnTo>
                    <a:lnTo>
                      <a:pt x="118" y="214"/>
                    </a:lnTo>
                    <a:lnTo>
                      <a:pt x="102" y="236"/>
                    </a:lnTo>
                    <a:lnTo>
                      <a:pt x="87" y="259"/>
                    </a:lnTo>
                    <a:lnTo>
                      <a:pt x="74" y="282"/>
                    </a:lnTo>
                    <a:lnTo>
                      <a:pt x="62" y="307"/>
                    </a:lnTo>
                    <a:lnTo>
                      <a:pt x="51" y="332"/>
                    </a:lnTo>
                    <a:lnTo>
                      <a:pt x="41" y="357"/>
                    </a:lnTo>
                    <a:lnTo>
                      <a:pt x="33" y="383"/>
                    </a:lnTo>
                    <a:lnTo>
                      <a:pt x="24" y="409"/>
                    </a:lnTo>
                    <a:lnTo>
                      <a:pt x="18" y="435"/>
                    </a:lnTo>
                    <a:lnTo>
                      <a:pt x="12" y="461"/>
                    </a:lnTo>
                    <a:lnTo>
                      <a:pt x="8" y="487"/>
                    </a:lnTo>
                    <a:lnTo>
                      <a:pt x="5" y="513"/>
                    </a:lnTo>
                    <a:lnTo>
                      <a:pt x="2" y="539"/>
                    </a:lnTo>
                    <a:lnTo>
                      <a:pt x="1" y="565"/>
                    </a:lnTo>
                    <a:lnTo>
                      <a:pt x="0" y="591"/>
                    </a:lnTo>
                    <a:lnTo>
                      <a:pt x="0" y="1248"/>
                    </a:lnTo>
                    <a:lnTo>
                      <a:pt x="1" y="1279"/>
                    </a:lnTo>
                    <a:lnTo>
                      <a:pt x="2" y="1311"/>
                    </a:lnTo>
                    <a:lnTo>
                      <a:pt x="5" y="1341"/>
                    </a:lnTo>
                    <a:lnTo>
                      <a:pt x="8" y="1371"/>
                    </a:lnTo>
                    <a:lnTo>
                      <a:pt x="13" y="1401"/>
                    </a:lnTo>
                    <a:lnTo>
                      <a:pt x="18" y="1430"/>
                    </a:lnTo>
                    <a:lnTo>
                      <a:pt x="25" y="1459"/>
                    </a:lnTo>
                    <a:lnTo>
                      <a:pt x="34" y="1487"/>
                    </a:lnTo>
                    <a:lnTo>
                      <a:pt x="43" y="1515"/>
                    </a:lnTo>
                    <a:lnTo>
                      <a:pt x="53" y="1543"/>
                    </a:lnTo>
                    <a:lnTo>
                      <a:pt x="64" y="1569"/>
                    </a:lnTo>
                    <a:lnTo>
                      <a:pt x="76" y="1594"/>
                    </a:lnTo>
                    <a:lnTo>
                      <a:pt x="89" y="1619"/>
                    </a:lnTo>
                    <a:lnTo>
                      <a:pt x="104" y="1643"/>
                    </a:lnTo>
                    <a:lnTo>
                      <a:pt x="120" y="1666"/>
                    </a:lnTo>
                    <a:lnTo>
                      <a:pt x="137" y="1688"/>
                    </a:lnTo>
                    <a:lnTo>
                      <a:pt x="155" y="1709"/>
                    </a:lnTo>
                    <a:lnTo>
                      <a:pt x="175" y="1729"/>
                    </a:lnTo>
                    <a:lnTo>
                      <a:pt x="196" y="1747"/>
                    </a:lnTo>
                    <a:lnTo>
                      <a:pt x="218" y="1765"/>
                    </a:lnTo>
                    <a:lnTo>
                      <a:pt x="241" y="1781"/>
                    </a:lnTo>
                    <a:lnTo>
                      <a:pt x="267" y="1797"/>
                    </a:lnTo>
                    <a:lnTo>
                      <a:pt x="293" y="1811"/>
                    </a:lnTo>
                    <a:lnTo>
                      <a:pt x="321" y="1824"/>
                    </a:lnTo>
                    <a:lnTo>
                      <a:pt x="335" y="1830"/>
                    </a:lnTo>
                    <a:lnTo>
                      <a:pt x="349" y="1836"/>
                    </a:lnTo>
                    <a:lnTo>
                      <a:pt x="364" y="1841"/>
                    </a:lnTo>
                    <a:lnTo>
                      <a:pt x="379" y="1846"/>
                    </a:lnTo>
                    <a:lnTo>
                      <a:pt x="411" y="1855"/>
                    </a:lnTo>
                    <a:lnTo>
                      <a:pt x="444" y="1862"/>
                    </a:lnTo>
                    <a:lnTo>
                      <a:pt x="479" y="1868"/>
                    </a:lnTo>
                    <a:lnTo>
                      <a:pt x="516" y="1872"/>
                    </a:lnTo>
                    <a:lnTo>
                      <a:pt x="554" y="1874"/>
                    </a:lnTo>
                    <a:lnTo>
                      <a:pt x="593" y="1875"/>
                    </a:lnTo>
                    <a:lnTo>
                      <a:pt x="621" y="1874"/>
                    </a:lnTo>
                    <a:lnTo>
                      <a:pt x="648" y="1873"/>
                    </a:lnTo>
                    <a:lnTo>
                      <a:pt x="675" y="1871"/>
                    </a:lnTo>
                    <a:lnTo>
                      <a:pt x="701" y="1867"/>
                    </a:lnTo>
                    <a:lnTo>
                      <a:pt x="726" y="1863"/>
                    </a:lnTo>
                    <a:lnTo>
                      <a:pt x="753" y="1858"/>
                    </a:lnTo>
                    <a:lnTo>
                      <a:pt x="777" y="1851"/>
                    </a:lnTo>
                    <a:lnTo>
                      <a:pt x="801" y="1844"/>
                    </a:lnTo>
                    <a:lnTo>
                      <a:pt x="825" y="1836"/>
                    </a:lnTo>
                    <a:lnTo>
                      <a:pt x="848" y="1827"/>
                    </a:lnTo>
                    <a:lnTo>
                      <a:pt x="870" y="1817"/>
                    </a:lnTo>
                    <a:lnTo>
                      <a:pt x="892" y="1806"/>
                    </a:lnTo>
                    <a:lnTo>
                      <a:pt x="913" y="1794"/>
                    </a:lnTo>
                    <a:lnTo>
                      <a:pt x="934" y="1782"/>
                    </a:lnTo>
                    <a:lnTo>
                      <a:pt x="954" y="1768"/>
                    </a:lnTo>
                    <a:lnTo>
                      <a:pt x="975" y="1753"/>
                    </a:lnTo>
                    <a:lnTo>
                      <a:pt x="994" y="1737"/>
                    </a:lnTo>
                    <a:lnTo>
                      <a:pt x="1012" y="1721"/>
                    </a:lnTo>
                    <a:lnTo>
                      <a:pt x="1030" y="1704"/>
                    </a:lnTo>
                    <a:lnTo>
                      <a:pt x="1046" y="1686"/>
                    </a:lnTo>
                    <a:lnTo>
                      <a:pt x="1061" y="1668"/>
                    </a:lnTo>
                    <a:lnTo>
                      <a:pt x="1076" y="1649"/>
                    </a:lnTo>
                    <a:lnTo>
                      <a:pt x="1089" y="1629"/>
                    </a:lnTo>
                    <a:lnTo>
                      <a:pt x="1102" y="1607"/>
                    </a:lnTo>
                    <a:lnTo>
                      <a:pt x="1114" y="1586"/>
                    </a:lnTo>
                    <a:lnTo>
                      <a:pt x="1125" y="1564"/>
                    </a:lnTo>
                    <a:lnTo>
                      <a:pt x="1135" y="1541"/>
                    </a:lnTo>
                    <a:lnTo>
                      <a:pt x="1144" y="1517"/>
                    </a:lnTo>
                    <a:lnTo>
                      <a:pt x="1152" y="1493"/>
                    </a:lnTo>
                    <a:lnTo>
                      <a:pt x="1159" y="1468"/>
                    </a:lnTo>
                    <a:lnTo>
                      <a:pt x="1165" y="1442"/>
                    </a:lnTo>
                    <a:lnTo>
                      <a:pt x="1171" y="1416"/>
                    </a:lnTo>
                    <a:lnTo>
                      <a:pt x="806" y="1310"/>
                    </a:lnTo>
                    <a:lnTo>
                      <a:pt x="802" y="1332"/>
                    </a:lnTo>
                    <a:lnTo>
                      <a:pt x="797" y="1353"/>
                    </a:lnTo>
                    <a:lnTo>
                      <a:pt x="790" y="1372"/>
                    </a:lnTo>
                    <a:lnTo>
                      <a:pt x="782" y="1390"/>
                    </a:lnTo>
                    <a:lnTo>
                      <a:pt x="772" y="1408"/>
                    </a:lnTo>
                    <a:lnTo>
                      <a:pt x="761" y="1423"/>
                    </a:lnTo>
                    <a:lnTo>
                      <a:pt x="748" y="1438"/>
                    </a:lnTo>
                    <a:lnTo>
                      <a:pt x="733" y="1452"/>
                    </a:lnTo>
                    <a:lnTo>
                      <a:pt x="717" y="1464"/>
                    </a:lnTo>
                    <a:lnTo>
                      <a:pt x="701" y="1474"/>
                    </a:lnTo>
                    <a:lnTo>
                      <a:pt x="685" y="1483"/>
                    </a:lnTo>
                    <a:lnTo>
                      <a:pt x="667" y="1490"/>
                    </a:lnTo>
                    <a:lnTo>
                      <a:pt x="650" y="1496"/>
                    </a:lnTo>
                    <a:lnTo>
                      <a:pt x="631" y="1500"/>
                    </a:lnTo>
                    <a:lnTo>
                      <a:pt x="612" y="1502"/>
                    </a:lnTo>
                    <a:lnTo>
                      <a:pt x="593" y="1503"/>
                    </a:lnTo>
                    <a:lnTo>
                      <a:pt x="579" y="1503"/>
                    </a:lnTo>
                    <a:lnTo>
                      <a:pt x="565" y="1502"/>
                    </a:lnTo>
                    <a:lnTo>
                      <a:pt x="552" y="1501"/>
                    </a:lnTo>
                    <a:lnTo>
                      <a:pt x="540" y="1499"/>
                    </a:lnTo>
                    <a:lnTo>
                      <a:pt x="528" y="1497"/>
                    </a:lnTo>
                    <a:lnTo>
                      <a:pt x="517" y="1494"/>
                    </a:lnTo>
                    <a:lnTo>
                      <a:pt x="506" y="1490"/>
                    </a:lnTo>
                    <a:lnTo>
                      <a:pt x="495" y="1486"/>
                    </a:lnTo>
                    <a:lnTo>
                      <a:pt x="485" y="1482"/>
                    </a:lnTo>
                    <a:lnTo>
                      <a:pt x="476" y="1477"/>
                    </a:lnTo>
                    <a:lnTo>
                      <a:pt x="467" y="1471"/>
                    </a:lnTo>
                    <a:lnTo>
                      <a:pt x="459" y="1465"/>
                    </a:lnTo>
                    <a:lnTo>
                      <a:pt x="451" y="1458"/>
                    </a:lnTo>
                    <a:lnTo>
                      <a:pt x="444" y="1451"/>
                    </a:lnTo>
                    <a:lnTo>
                      <a:pt x="438" y="1443"/>
                    </a:lnTo>
                    <a:lnTo>
                      <a:pt x="432" y="1435"/>
                    </a:lnTo>
                    <a:lnTo>
                      <a:pt x="421" y="1417"/>
                    </a:lnTo>
                    <a:lnTo>
                      <a:pt x="411" y="1398"/>
                    </a:lnTo>
                    <a:lnTo>
                      <a:pt x="403" y="1378"/>
                    </a:lnTo>
                    <a:lnTo>
                      <a:pt x="397" y="1357"/>
                    </a:lnTo>
                    <a:lnTo>
                      <a:pt x="392" y="1334"/>
                    </a:lnTo>
                    <a:lnTo>
                      <a:pt x="388" y="1311"/>
                    </a:lnTo>
                    <a:lnTo>
                      <a:pt x="386" y="1285"/>
                    </a:lnTo>
                    <a:lnTo>
                      <a:pt x="385" y="1259"/>
                    </a:lnTo>
                    <a:lnTo>
                      <a:pt x="385" y="575"/>
                    </a:lnTo>
                    <a:lnTo>
                      <a:pt x="386" y="558"/>
                    </a:lnTo>
                    <a:lnTo>
                      <a:pt x="388" y="542"/>
                    </a:lnTo>
                    <a:lnTo>
                      <a:pt x="391" y="525"/>
                    </a:lnTo>
                    <a:lnTo>
                      <a:pt x="396" y="5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1239875" y="260485"/>
                <a:ext cx="111366" cy="190560"/>
              </a:xfrm>
              <a:custGeom>
                <a:avLst/>
                <a:gdLst>
                  <a:gd name="T0" fmla="*/ 0 w 1075"/>
                  <a:gd name="T1" fmla="*/ 1845 h 1845"/>
                  <a:gd name="T2" fmla="*/ 1075 w 1075"/>
                  <a:gd name="T3" fmla="*/ 1845 h 1845"/>
                  <a:gd name="T4" fmla="*/ 1075 w 1075"/>
                  <a:gd name="T5" fmla="*/ 1482 h 1845"/>
                  <a:gd name="T6" fmla="*/ 385 w 1075"/>
                  <a:gd name="T7" fmla="*/ 1482 h 1845"/>
                  <a:gd name="T8" fmla="*/ 385 w 1075"/>
                  <a:gd name="T9" fmla="*/ 1090 h 1845"/>
                  <a:gd name="T10" fmla="*/ 979 w 1075"/>
                  <a:gd name="T11" fmla="*/ 1090 h 1845"/>
                  <a:gd name="T12" fmla="*/ 979 w 1075"/>
                  <a:gd name="T13" fmla="*/ 737 h 1845"/>
                  <a:gd name="T14" fmla="*/ 385 w 1075"/>
                  <a:gd name="T15" fmla="*/ 737 h 1845"/>
                  <a:gd name="T16" fmla="*/ 385 w 1075"/>
                  <a:gd name="T17" fmla="*/ 355 h 1845"/>
                  <a:gd name="T18" fmla="*/ 1075 w 1075"/>
                  <a:gd name="T19" fmla="*/ 355 h 1845"/>
                  <a:gd name="T20" fmla="*/ 1075 w 1075"/>
                  <a:gd name="T21" fmla="*/ 0 h 1845"/>
                  <a:gd name="T22" fmla="*/ 0 w 1075"/>
                  <a:gd name="T23" fmla="*/ 0 h 1845"/>
                  <a:gd name="T24" fmla="*/ 0 w 1075"/>
                  <a:gd name="T25" fmla="*/ 1845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5" h="1845">
                    <a:moveTo>
                      <a:pt x="0" y="1845"/>
                    </a:moveTo>
                    <a:lnTo>
                      <a:pt x="1075" y="1845"/>
                    </a:lnTo>
                    <a:lnTo>
                      <a:pt x="1075" y="1482"/>
                    </a:lnTo>
                    <a:lnTo>
                      <a:pt x="385" y="1482"/>
                    </a:lnTo>
                    <a:lnTo>
                      <a:pt x="385" y="1090"/>
                    </a:lnTo>
                    <a:lnTo>
                      <a:pt x="979" y="1090"/>
                    </a:lnTo>
                    <a:lnTo>
                      <a:pt x="979" y="737"/>
                    </a:lnTo>
                    <a:lnTo>
                      <a:pt x="385" y="737"/>
                    </a:lnTo>
                    <a:lnTo>
                      <a:pt x="385" y="355"/>
                    </a:lnTo>
                    <a:lnTo>
                      <a:pt x="1075" y="355"/>
                    </a:lnTo>
                    <a:lnTo>
                      <a:pt x="1075" y="0"/>
                    </a:lnTo>
                    <a:lnTo>
                      <a:pt x="0" y="0"/>
                    </a:lnTo>
                    <a:lnTo>
                      <a:pt x="0" y="1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auto">
              <a:xfrm>
                <a:off x="1373515" y="260485"/>
                <a:ext cx="121265" cy="190560"/>
              </a:xfrm>
              <a:custGeom>
                <a:avLst/>
                <a:gdLst>
                  <a:gd name="T0" fmla="*/ 0 w 1174"/>
                  <a:gd name="T1" fmla="*/ 350 h 1845"/>
                  <a:gd name="T2" fmla="*/ 396 w 1174"/>
                  <a:gd name="T3" fmla="*/ 350 h 1845"/>
                  <a:gd name="T4" fmla="*/ 396 w 1174"/>
                  <a:gd name="T5" fmla="*/ 1845 h 1845"/>
                  <a:gd name="T6" fmla="*/ 779 w 1174"/>
                  <a:gd name="T7" fmla="*/ 1845 h 1845"/>
                  <a:gd name="T8" fmla="*/ 779 w 1174"/>
                  <a:gd name="T9" fmla="*/ 350 h 1845"/>
                  <a:gd name="T10" fmla="*/ 1174 w 1174"/>
                  <a:gd name="T11" fmla="*/ 350 h 1845"/>
                  <a:gd name="T12" fmla="*/ 1174 w 1174"/>
                  <a:gd name="T13" fmla="*/ 0 h 1845"/>
                  <a:gd name="T14" fmla="*/ 0 w 1174"/>
                  <a:gd name="T15" fmla="*/ 0 h 1845"/>
                  <a:gd name="T16" fmla="*/ 0 w 1174"/>
                  <a:gd name="T17" fmla="*/ 35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4" h="1845">
                    <a:moveTo>
                      <a:pt x="0" y="350"/>
                    </a:moveTo>
                    <a:lnTo>
                      <a:pt x="396" y="350"/>
                    </a:lnTo>
                    <a:lnTo>
                      <a:pt x="396" y="1845"/>
                    </a:lnTo>
                    <a:lnTo>
                      <a:pt x="779" y="1845"/>
                    </a:lnTo>
                    <a:lnTo>
                      <a:pt x="779" y="350"/>
                    </a:lnTo>
                    <a:lnTo>
                      <a:pt x="1174" y="350"/>
                    </a:lnTo>
                    <a:lnTo>
                      <a:pt x="1174" y="0"/>
                    </a:lnTo>
                    <a:lnTo>
                      <a:pt x="0" y="0"/>
                    </a:lnTo>
                    <a:lnTo>
                      <a:pt x="0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46" name="Freeform 11"/>
              <p:cNvSpPr>
                <a:spLocks/>
              </p:cNvSpPr>
              <p:nvPr/>
            </p:nvSpPr>
            <p:spPr bwMode="auto">
              <a:xfrm>
                <a:off x="1526952" y="260485"/>
                <a:ext cx="129927" cy="190560"/>
              </a:xfrm>
              <a:custGeom>
                <a:avLst/>
                <a:gdLst>
                  <a:gd name="T0" fmla="*/ 917 w 1264"/>
                  <a:gd name="T1" fmla="*/ 0 h 1845"/>
                  <a:gd name="T2" fmla="*/ 388 w 1264"/>
                  <a:gd name="T3" fmla="*/ 1072 h 1845"/>
                  <a:gd name="T4" fmla="*/ 382 w 1264"/>
                  <a:gd name="T5" fmla="*/ 1072 h 1845"/>
                  <a:gd name="T6" fmla="*/ 382 w 1264"/>
                  <a:gd name="T7" fmla="*/ 0 h 1845"/>
                  <a:gd name="T8" fmla="*/ 0 w 1264"/>
                  <a:gd name="T9" fmla="*/ 0 h 1845"/>
                  <a:gd name="T10" fmla="*/ 0 w 1264"/>
                  <a:gd name="T11" fmla="*/ 1845 h 1845"/>
                  <a:gd name="T12" fmla="*/ 361 w 1264"/>
                  <a:gd name="T13" fmla="*/ 1845 h 1845"/>
                  <a:gd name="T14" fmla="*/ 876 w 1264"/>
                  <a:gd name="T15" fmla="*/ 841 h 1845"/>
                  <a:gd name="T16" fmla="*/ 878 w 1264"/>
                  <a:gd name="T17" fmla="*/ 841 h 1845"/>
                  <a:gd name="T18" fmla="*/ 878 w 1264"/>
                  <a:gd name="T19" fmla="*/ 1845 h 1845"/>
                  <a:gd name="T20" fmla="*/ 1264 w 1264"/>
                  <a:gd name="T21" fmla="*/ 1845 h 1845"/>
                  <a:gd name="T22" fmla="*/ 1264 w 1264"/>
                  <a:gd name="T23" fmla="*/ 0 h 1845"/>
                  <a:gd name="T24" fmla="*/ 917 w 1264"/>
                  <a:gd name="T25" fmla="*/ 0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4" h="1845">
                    <a:moveTo>
                      <a:pt x="917" y="0"/>
                    </a:moveTo>
                    <a:lnTo>
                      <a:pt x="388" y="1072"/>
                    </a:lnTo>
                    <a:lnTo>
                      <a:pt x="382" y="1072"/>
                    </a:lnTo>
                    <a:lnTo>
                      <a:pt x="382" y="0"/>
                    </a:lnTo>
                    <a:lnTo>
                      <a:pt x="0" y="0"/>
                    </a:lnTo>
                    <a:lnTo>
                      <a:pt x="0" y="1845"/>
                    </a:lnTo>
                    <a:lnTo>
                      <a:pt x="361" y="1845"/>
                    </a:lnTo>
                    <a:lnTo>
                      <a:pt x="876" y="841"/>
                    </a:lnTo>
                    <a:lnTo>
                      <a:pt x="878" y="841"/>
                    </a:lnTo>
                    <a:lnTo>
                      <a:pt x="878" y="1845"/>
                    </a:lnTo>
                    <a:lnTo>
                      <a:pt x="1264" y="1845"/>
                    </a:lnTo>
                    <a:lnTo>
                      <a:pt x="1264" y="0"/>
                    </a:lnTo>
                    <a:lnTo>
                      <a:pt x="9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  <p:grpSp>
          <p:nvGrpSpPr>
            <p:cNvPr id="32" name="Группа 31"/>
            <p:cNvGrpSpPr/>
            <p:nvPr userDrawn="1"/>
          </p:nvGrpSpPr>
          <p:grpSpPr>
            <a:xfrm>
              <a:off x="0" y="687388"/>
              <a:ext cx="407368" cy="406401"/>
              <a:chOff x="0" y="167680"/>
              <a:chExt cx="520945" cy="519708"/>
            </a:xfrm>
            <a:grpFill/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160862" y="323592"/>
                <a:ext cx="196746" cy="363796"/>
              </a:xfrm>
              <a:custGeom>
                <a:avLst/>
                <a:gdLst>
                  <a:gd name="T0" fmla="*/ 1471 w 1903"/>
                  <a:gd name="T1" fmla="*/ 0 h 3523"/>
                  <a:gd name="T2" fmla="*/ 0 w 1903"/>
                  <a:gd name="T3" fmla="*/ 3334 h 3523"/>
                  <a:gd name="T4" fmla="*/ 56 w 1903"/>
                  <a:gd name="T5" fmla="*/ 3357 h 3523"/>
                  <a:gd name="T6" fmla="*/ 112 w 1903"/>
                  <a:gd name="T7" fmla="*/ 3377 h 3523"/>
                  <a:gd name="T8" fmla="*/ 169 w 1903"/>
                  <a:gd name="T9" fmla="*/ 3397 h 3523"/>
                  <a:gd name="T10" fmla="*/ 227 w 1903"/>
                  <a:gd name="T11" fmla="*/ 3415 h 3523"/>
                  <a:gd name="T12" fmla="*/ 286 w 1903"/>
                  <a:gd name="T13" fmla="*/ 3432 h 3523"/>
                  <a:gd name="T14" fmla="*/ 344 w 1903"/>
                  <a:gd name="T15" fmla="*/ 3447 h 3523"/>
                  <a:gd name="T16" fmla="*/ 403 w 1903"/>
                  <a:gd name="T17" fmla="*/ 3461 h 3523"/>
                  <a:gd name="T18" fmla="*/ 464 w 1903"/>
                  <a:gd name="T19" fmla="*/ 3474 h 3523"/>
                  <a:gd name="T20" fmla="*/ 524 w 1903"/>
                  <a:gd name="T21" fmla="*/ 3485 h 3523"/>
                  <a:gd name="T22" fmla="*/ 585 w 1903"/>
                  <a:gd name="T23" fmla="*/ 3495 h 3523"/>
                  <a:gd name="T24" fmla="*/ 646 w 1903"/>
                  <a:gd name="T25" fmla="*/ 3504 h 3523"/>
                  <a:gd name="T26" fmla="*/ 709 w 1903"/>
                  <a:gd name="T27" fmla="*/ 3511 h 3523"/>
                  <a:gd name="T28" fmla="*/ 771 w 1903"/>
                  <a:gd name="T29" fmla="*/ 3516 h 3523"/>
                  <a:gd name="T30" fmla="*/ 834 w 1903"/>
                  <a:gd name="T31" fmla="*/ 3520 h 3523"/>
                  <a:gd name="T32" fmla="*/ 897 w 1903"/>
                  <a:gd name="T33" fmla="*/ 3522 h 3523"/>
                  <a:gd name="T34" fmla="*/ 962 w 1903"/>
                  <a:gd name="T35" fmla="*/ 3523 h 3523"/>
                  <a:gd name="T36" fmla="*/ 1024 w 1903"/>
                  <a:gd name="T37" fmla="*/ 3522 h 3523"/>
                  <a:gd name="T38" fmla="*/ 1085 w 1903"/>
                  <a:gd name="T39" fmla="*/ 3520 h 3523"/>
                  <a:gd name="T40" fmla="*/ 1146 w 1903"/>
                  <a:gd name="T41" fmla="*/ 3516 h 3523"/>
                  <a:gd name="T42" fmla="*/ 1208 w 1903"/>
                  <a:gd name="T43" fmla="*/ 3511 h 3523"/>
                  <a:gd name="T44" fmla="*/ 1268 w 1903"/>
                  <a:gd name="T45" fmla="*/ 3504 h 3523"/>
                  <a:gd name="T46" fmla="*/ 1328 w 1903"/>
                  <a:gd name="T47" fmla="*/ 3496 h 3523"/>
                  <a:gd name="T48" fmla="*/ 1388 w 1903"/>
                  <a:gd name="T49" fmla="*/ 3487 h 3523"/>
                  <a:gd name="T50" fmla="*/ 1448 w 1903"/>
                  <a:gd name="T51" fmla="*/ 3476 h 3523"/>
                  <a:gd name="T52" fmla="*/ 1506 w 1903"/>
                  <a:gd name="T53" fmla="*/ 3464 h 3523"/>
                  <a:gd name="T54" fmla="*/ 1564 w 1903"/>
                  <a:gd name="T55" fmla="*/ 3450 h 3523"/>
                  <a:gd name="T56" fmla="*/ 1622 w 1903"/>
                  <a:gd name="T57" fmla="*/ 3435 h 3523"/>
                  <a:gd name="T58" fmla="*/ 1680 w 1903"/>
                  <a:gd name="T59" fmla="*/ 3419 h 3523"/>
                  <a:gd name="T60" fmla="*/ 1736 w 1903"/>
                  <a:gd name="T61" fmla="*/ 3402 h 3523"/>
                  <a:gd name="T62" fmla="*/ 1792 w 1903"/>
                  <a:gd name="T63" fmla="*/ 3383 h 3523"/>
                  <a:gd name="T64" fmla="*/ 1847 w 1903"/>
                  <a:gd name="T65" fmla="*/ 3363 h 3523"/>
                  <a:gd name="T66" fmla="*/ 1903 w 1903"/>
                  <a:gd name="T67" fmla="*/ 3340 h 3523"/>
                  <a:gd name="T68" fmla="*/ 1537 w 1903"/>
                  <a:gd name="T69" fmla="*/ 10 h 3523"/>
                  <a:gd name="T70" fmla="*/ 1520 w 1903"/>
                  <a:gd name="T71" fmla="*/ 8 h 3523"/>
                  <a:gd name="T72" fmla="*/ 1503 w 1903"/>
                  <a:gd name="T73" fmla="*/ 6 h 3523"/>
                  <a:gd name="T74" fmla="*/ 1487 w 1903"/>
                  <a:gd name="T75" fmla="*/ 4 h 3523"/>
                  <a:gd name="T76" fmla="*/ 1471 w 1903"/>
                  <a:gd name="T77" fmla="*/ 0 h 3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03" h="3523">
                    <a:moveTo>
                      <a:pt x="1471" y="0"/>
                    </a:moveTo>
                    <a:lnTo>
                      <a:pt x="0" y="3334"/>
                    </a:lnTo>
                    <a:lnTo>
                      <a:pt x="56" y="3357"/>
                    </a:lnTo>
                    <a:lnTo>
                      <a:pt x="112" y="3377"/>
                    </a:lnTo>
                    <a:lnTo>
                      <a:pt x="169" y="3397"/>
                    </a:lnTo>
                    <a:lnTo>
                      <a:pt x="227" y="3415"/>
                    </a:lnTo>
                    <a:lnTo>
                      <a:pt x="286" y="3432"/>
                    </a:lnTo>
                    <a:lnTo>
                      <a:pt x="344" y="3447"/>
                    </a:lnTo>
                    <a:lnTo>
                      <a:pt x="403" y="3461"/>
                    </a:lnTo>
                    <a:lnTo>
                      <a:pt x="464" y="3474"/>
                    </a:lnTo>
                    <a:lnTo>
                      <a:pt x="524" y="3485"/>
                    </a:lnTo>
                    <a:lnTo>
                      <a:pt x="585" y="3495"/>
                    </a:lnTo>
                    <a:lnTo>
                      <a:pt x="646" y="3504"/>
                    </a:lnTo>
                    <a:lnTo>
                      <a:pt x="709" y="3511"/>
                    </a:lnTo>
                    <a:lnTo>
                      <a:pt x="771" y="3516"/>
                    </a:lnTo>
                    <a:lnTo>
                      <a:pt x="834" y="3520"/>
                    </a:lnTo>
                    <a:lnTo>
                      <a:pt x="897" y="3522"/>
                    </a:lnTo>
                    <a:lnTo>
                      <a:pt x="962" y="3523"/>
                    </a:lnTo>
                    <a:lnTo>
                      <a:pt x="1024" y="3522"/>
                    </a:lnTo>
                    <a:lnTo>
                      <a:pt x="1085" y="3520"/>
                    </a:lnTo>
                    <a:lnTo>
                      <a:pt x="1146" y="3516"/>
                    </a:lnTo>
                    <a:lnTo>
                      <a:pt x="1208" y="3511"/>
                    </a:lnTo>
                    <a:lnTo>
                      <a:pt x="1268" y="3504"/>
                    </a:lnTo>
                    <a:lnTo>
                      <a:pt x="1328" y="3496"/>
                    </a:lnTo>
                    <a:lnTo>
                      <a:pt x="1388" y="3487"/>
                    </a:lnTo>
                    <a:lnTo>
                      <a:pt x="1448" y="3476"/>
                    </a:lnTo>
                    <a:lnTo>
                      <a:pt x="1506" y="3464"/>
                    </a:lnTo>
                    <a:lnTo>
                      <a:pt x="1564" y="3450"/>
                    </a:lnTo>
                    <a:lnTo>
                      <a:pt x="1622" y="3435"/>
                    </a:lnTo>
                    <a:lnTo>
                      <a:pt x="1680" y="3419"/>
                    </a:lnTo>
                    <a:lnTo>
                      <a:pt x="1736" y="3402"/>
                    </a:lnTo>
                    <a:lnTo>
                      <a:pt x="1792" y="3383"/>
                    </a:lnTo>
                    <a:lnTo>
                      <a:pt x="1847" y="3363"/>
                    </a:lnTo>
                    <a:lnTo>
                      <a:pt x="1903" y="3340"/>
                    </a:lnTo>
                    <a:lnTo>
                      <a:pt x="1537" y="10"/>
                    </a:lnTo>
                    <a:lnTo>
                      <a:pt x="1520" y="8"/>
                    </a:lnTo>
                    <a:lnTo>
                      <a:pt x="1503" y="6"/>
                    </a:lnTo>
                    <a:lnTo>
                      <a:pt x="1487" y="4"/>
                    </a:lnTo>
                    <a:lnTo>
                      <a:pt x="147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11136" y="313693"/>
                <a:ext cx="289552" cy="341522"/>
              </a:xfrm>
              <a:custGeom>
                <a:avLst/>
                <a:gdLst>
                  <a:gd name="T0" fmla="*/ 2765 w 2816"/>
                  <a:gd name="T1" fmla="*/ 0 h 3305"/>
                  <a:gd name="T2" fmla="*/ 0 w 2816"/>
                  <a:gd name="T3" fmla="*/ 1820 h 3305"/>
                  <a:gd name="T4" fmla="*/ 19 w 2816"/>
                  <a:gd name="T5" fmla="*/ 1879 h 3305"/>
                  <a:gd name="T6" fmla="*/ 39 w 2816"/>
                  <a:gd name="T7" fmla="*/ 1938 h 3305"/>
                  <a:gd name="T8" fmla="*/ 60 w 2816"/>
                  <a:gd name="T9" fmla="*/ 1996 h 3305"/>
                  <a:gd name="T10" fmla="*/ 83 w 2816"/>
                  <a:gd name="T11" fmla="*/ 2053 h 3305"/>
                  <a:gd name="T12" fmla="*/ 107 w 2816"/>
                  <a:gd name="T13" fmla="*/ 2109 h 3305"/>
                  <a:gd name="T14" fmla="*/ 132 w 2816"/>
                  <a:gd name="T15" fmla="*/ 2166 h 3305"/>
                  <a:gd name="T16" fmla="*/ 159 w 2816"/>
                  <a:gd name="T17" fmla="*/ 2221 h 3305"/>
                  <a:gd name="T18" fmla="*/ 186 w 2816"/>
                  <a:gd name="T19" fmla="*/ 2276 h 3305"/>
                  <a:gd name="T20" fmla="*/ 215 w 2816"/>
                  <a:gd name="T21" fmla="*/ 2329 h 3305"/>
                  <a:gd name="T22" fmla="*/ 246 w 2816"/>
                  <a:gd name="T23" fmla="*/ 2382 h 3305"/>
                  <a:gd name="T24" fmla="*/ 278 w 2816"/>
                  <a:gd name="T25" fmla="*/ 2434 h 3305"/>
                  <a:gd name="T26" fmla="*/ 311 w 2816"/>
                  <a:gd name="T27" fmla="*/ 2486 h 3305"/>
                  <a:gd name="T28" fmla="*/ 345 w 2816"/>
                  <a:gd name="T29" fmla="*/ 2536 h 3305"/>
                  <a:gd name="T30" fmla="*/ 380 w 2816"/>
                  <a:gd name="T31" fmla="*/ 2586 h 3305"/>
                  <a:gd name="T32" fmla="*/ 417 w 2816"/>
                  <a:gd name="T33" fmla="*/ 2634 h 3305"/>
                  <a:gd name="T34" fmla="*/ 454 w 2816"/>
                  <a:gd name="T35" fmla="*/ 2682 h 3305"/>
                  <a:gd name="T36" fmla="*/ 494 w 2816"/>
                  <a:gd name="T37" fmla="*/ 2728 h 3305"/>
                  <a:gd name="T38" fmla="*/ 533 w 2816"/>
                  <a:gd name="T39" fmla="*/ 2774 h 3305"/>
                  <a:gd name="T40" fmla="*/ 574 w 2816"/>
                  <a:gd name="T41" fmla="*/ 2820 h 3305"/>
                  <a:gd name="T42" fmla="*/ 616 w 2816"/>
                  <a:gd name="T43" fmla="*/ 2864 h 3305"/>
                  <a:gd name="T44" fmla="*/ 658 w 2816"/>
                  <a:gd name="T45" fmla="*/ 2906 h 3305"/>
                  <a:gd name="T46" fmla="*/ 702 w 2816"/>
                  <a:gd name="T47" fmla="*/ 2948 h 3305"/>
                  <a:gd name="T48" fmla="*/ 748 w 2816"/>
                  <a:gd name="T49" fmla="*/ 2989 h 3305"/>
                  <a:gd name="T50" fmla="*/ 794 w 2816"/>
                  <a:gd name="T51" fmla="*/ 3028 h 3305"/>
                  <a:gd name="T52" fmla="*/ 840 w 2816"/>
                  <a:gd name="T53" fmla="*/ 3067 h 3305"/>
                  <a:gd name="T54" fmla="*/ 888 w 2816"/>
                  <a:gd name="T55" fmla="*/ 3104 h 3305"/>
                  <a:gd name="T56" fmla="*/ 936 w 2816"/>
                  <a:gd name="T57" fmla="*/ 3141 h 3305"/>
                  <a:gd name="T58" fmla="*/ 987 w 2816"/>
                  <a:gd name="T59" fmla="*/ 3176 h 3305"/>
                  <a:gd name="T60" fmla="*/ 1037 w 2816"/>
                  <a:gd name="T61" fmla="*/ 3210 h 3305"/>
                  <a:gd name="T62" fmla="*/ 1088 w 2816"/>
                  <a:gd name="T63" fmla="*/ 3243 h 3305"/>
                  <a:gd name="T64" fmla="*/ 1140 w 2816"/>
                  <a:gd name="T65" fmla="*/ 3274 h 3305"/>
                  <a:gd name="T66" fmla="*/ 1193 w 2816"/>
                  <a:gd name="T67" fmla="*/ 3305 h 3305"/>
                  <a:gd name="T68" fmla="*/ 2816 w 2816"/>
                  <a:gd name="T69" fmla="*/ 46 h 3305"/>
                  <a:gd name="T70" fmla="*/ 2802 w 2816"/>
                  <a:gd name="T71" fmla="*/ 35 h 3305"/>
                  <a:gd name="T72" fmla="*/ 2789 w 2816"/>
                  <a:gd name="T73" fmla="*/ 24 h 3305"/>
                  <a:gd name="T74" fmla="*/ 2777 w 2816"/>
                  <a:gd name="T75" fmla="*/ 12 h 3305"/>
                  <a:gd name="T76" fmla="*/ 2765 w 2816"/>
                  <a:gd name="T77" fmla="*/ 0 h 3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16" h="3305">
                    <a:moveTo>
                      <a:pt x="2765" y="0"/>
                    </a:moveTo>
                    <a:lnTo>
                      <a:pt x="0" y="1820"/>
                    </a:lnTo>
                    <a:lnTo>
                      <a:pt x="19" y="1879"/>
                    </a:lnTo>
                    <a:lnTo>
                      <a:pt x="39" y="1938"/>
                    </a:lnTo>
                    <a:lnTo>
                      <a:pt x="60" y="1996"/>
                    </a:lnTo>
                    <a:lnTo>
                      <a:pt x="83" y="2053"/>
                    </a:lnTo>
                    <a:lnTo>
                      <a:pt x="107" y="2109"/>
                    </a:lnTo>
                    <a:lnTo>
                      <a:pt x="132" y="2166"/>
                    </a:lnTo>
                    <a:lnTo>
                      <a:pt x="159" y="2221"/>
                    </a:lnTo>
                    <a:lnTo>
                      <a:pt x="186" y="2276"/>
                    </a:lnTo>
                    <a:lnTo>
                      <a:pt x="215" y="2329"/>
                    </a:lnTo>
                    <a:lnTo>
                      <a:pt x="246" y="2382"/>
                    </a:lnTo>
                    <a:lnTo>
                      <a:pt x="278" y="2434"/>
                    </a:lnTo>
                    <a:lnTo>
                      <a:pt x="311" y="2486"/>
                    </a:lnTo>
                    <a:lnTo>
                      <a:pt x="345" y="2536"/>
                    </a:lnTo>
                    <a:lnTo>
                      <a:pt x="380" y="2586"/>
                    </a:lnTo>
                    <a:lnTo>
                      <a:pt x="417" y="2634"/>
                    </a:lnTo>
                    <a:lnTo>
                      <a:pt x="454" y="2682"/>
                    </a:lnTo>
                    <a:lnTo>
                      <a:pt x="494" y="2728"/>
                    </a:lnTo>
                    <a:lnTo>
                      <a:pt x="533" y="2774"/>
                    </a:lnTo>
                    <a:lnTo>
                      <a:pt x="574" y="2820"/>
                    </a:lnTo>
                    <a:lnTo>
                      <a:pt x="616" y="2864"/>
                    </a:lnTo>
                    <a:lnTo>
                      <a:pt x="658" y="2906"/>
                    </a:lnTo>
                    <a:lnTo>
                      <a:pt x="702" y="2948"/>
                    </a:lnTo>
                    <a:lnTo>
                      <a:pt x="748" y="2989"/>
                    </a:lnTo>
                    <a:lnTo>
                      <a:pt x="794" y="3028"/>
                    </a:lnTo>
                    <a:lnTo>
                      <a:pt x="840" y="3067"/>
                    </a:lnTo>
                    <a:lnTo>
                      <a:pt x="888" y="3104"/>
                    </a:lnTo>
                    <a:lnTo>
                      <a:pt x="936" y="3141"/>
                    </a:lnTo>
                    <a:lnTo>
                      <a:pt x="987" y="3176"/>
                    </a:lnTo>
                    <a:lnTo>
                      <a:pt x="1037" y="3210"/>
                    </a:lnTo>
                    <a:lnTo>
                      <a:pt x="1088" y="3243"/>
                    </a:lnTo>
                    <a:lnTo>
                      <a:pt x="1140" y="3274"/>
                    </a:lnTo>
                    <a:lnTo>
                      <a:pt x="1193" y="3305"/>
                    </a:lnTo>
                    <a:lnTo>
                      <a:pt x="2816" y="46"/>
                    </a:lnTo>
                    <a:lnTo>
                      <a:pt x="2802" y="35"/>
                    </a:lnTo>
                    <a:lnTo>
                      <a:pt x="2789" y="24"/>
                    </a:lnTo>
                    <a:lnTo>
                      <a:pt x="2777" y="12"/>
                    </a:lnTo>
                    <a:lnTo>
                      <a:pt x="276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32860" y="319881"/>
                <a:ext cx="176948" cy="335336"/>
              </a:xfrm>
              <a:custGeom>
                <a:avLst/>
                <a:gdLst>
                  <a:gd name="T0" fmla="*/ 0 w 1719"/>
                  <a:gd name="T1" fmla="*/ 38 h 3256"/>
                  <a:gd name="T2" fmla="*/ 517 w 1719"/>
                  <a:gd name="T3" fmla="*/ 3256 h 3256"/>
                  <a:gd name="T4" fmla="*/ 571 w 1719"/>
                  <a:gd name="T5" fmla="*/ 3226 h 3256"/>
                  <a:gd name="T6" fmla="*/ 623 w 1719"/>
                  <a:gd name="T7" fmla="*/ 3194 h 3256"/>
                  <a:gd name="T8" fmla="*/ 676 w 1719"/>
                  <a:gd name="T9" fmla="*/ 3161 h 3256"/>
                  <a:gd name="T10" fmla="*/ 726 w 1719"/>
                  <a:gd name="T11" fmla="*/ 3127 h 3256"/>
                  <a:gd name="T12" fmla="*/ 776 w 1719"/>
                  <a:gd name="T13" fmla="*/ 3092 h 3256"/>
                  <a:gd name="T14" fmla="*/ 825 w 1719"/>
                  <a:gd name="T15" fmla="*/ 3054 h 3256"/>
                  <a:gd name="T16" fmla="*/ 873 w 1719"/>
                  <a:gd name="T17" fmla="*/ 3017 h 3256"/>
                  <a:gd name="T18" fmla="*/ 921 w 1719"/>
                  <a:gd name="T19" fmla="*/ 2978 h 3256"/>
                  <a:gd name="T20" fmla="*/ 967 w 1719"/>
                  <a:gd name="T21" fmla="*/ 2938 h 3256"/>
                  <a:gd name="T22" fmla="*/ 1013 w 1719"/>
                  <a:gd name="T23" fmla="*/ 2898 h 3256"/>
                  <a:gd name="T24" fmla="*/ 1057 w 1719"/>
                  <a:gd name="T25" fmla="*/ 2856 h 3256"/>
                  <a:gd name="T26" fmla="*/ 1100 w 1719"/>
                  <a:gd name="T27" fmla="*/ 2813 h 3256"/>
                  <a:gd name="T28" fmla="*/ 1142 w 1719"/>
                  <a:gd name="T29" fmla="*/ 2769 h 3256"/>
                  <a:gd name="T30" fmla="*/ 1184 w 1719"/>
                  <a:gd name="T31" fmla="*/ 2723 h 3256"/>
                  <a:gd name="T32" fmla="*/ 1224 w 1719"/>
                  <a:gd name="T33" fmla="*/ 2676 h 3256"/>
                  <a:gd name="T34" fmla="*/ 1263 w 1719"/>
                  <a:gd name="T35" fmla="*/ 2630 h 3256"/>
                  <a:gd name="T36" fmla="*/ 1300 w 1719"/>
                  <a:gd name="T37" fmla="*/ 2582 h 3256"/>
                  <a:gd name="T38" fmla="*/ 1337 w 1719"/>
                  <a:gd name="T39" fmla="*/ 2533 h 3256"/>
                  <a:gd name="T40" fmla="*/ 1372 w 1719"/>
                  <a:gd name="T41" fmla="*/ 2483 h 3256"/>
                  <a:gd name="T42" fmla="*/ 1408 w 1719"/>
                  <a:gd name="T43" fmla="*/ 2432 h 3256"/>
                  <a:gd name="T44" fmla="*/ 1441 w 1719"/>
                  <a:gd name="T45" fmla="*/ 2380 h 3256"/>
                  <a:gd name="T46" fmla="*/ 1472 w 1719"/>
                  <a:gd name="T47" fmla="*/ 2327 h 3256"/>
                  <a:gd name="T48" fmla="*/ 1503 w 1719"/>
                  <a:gd name="T49" fmla="*/ 2274 h 3256"/>
                  <a:gd name="T50" fmla="*/ 1532 w 1719"/>
                  <a:gd name="T51" fmla="*/ 2220 h 3256"/>
                  <a:gd name="T52" fmla="*/ 1560 w 1719"/>
                  <a:gd name="T53" fmla="*/ 2165 h 3256"/>
                  <a:gd name="T54" fmla="*/ 1587 w 1719"/>
                  <a:gd name="T55" fmla="*/ 2110 h 3256"/>
                  <a:gd name="T56" fmla="*/ 1612 w 1719"/>
                  <a:gd name="T57" fmla="*/ 2052 h 3256"/>
                  <a:gd name="T58" fmla="*/ 1637 w 1719"/>
                  <a:gd name="T59" fmla="*/ 1995 h 3256"/>
                  <a:gd name="T60" fmla="*/ 1659 w 1719"/>
                  <a:gd name="T61" fmla="*/ 1938 h 3256"/>
                  <a:gd name="T62" fmla="*/ 1681 w 1719"/>
                  <a:gd name="T63" fmla="*/ 1879 h 3256"/>
                  <a:gd name="T64" fmla="*/ 1700 w 1719"/>
                  <a:gd name="T65" fmla="*/ 1820 h 3256"/>
                  <a:gd name="T66" fmla="*/ 1719 w 1719"/>
                  <a:gd name="T67" fmla="*/ 1760 h 3256"/>
                  <a:gd name="T68" fmla="*/ 81 w 1719"/>
                  <a:gd name="T69" fmla="*/ 0 h 3256"/>
                  <a:gd name="T70" fmla="*/ 62 w 1719"/>
                  <a:gd name="T71" fmla="*/ 11 h 3256"/>
                  <a:gd name="T72" fmla="*/ 42 w 1719"/>
                  <a:gd name="T73" fmla="*/ 22 h 3256"/>
                  <a:gd name="T74" fmla="*/ 21 w 1719"/>
                  <a:gd name="T75" fmla="*/ 31 h 3256"/>
                  <a:gd name="T76" fmla="*/ 0 w 1719"/>
                  <a:gd name="T77" fmla="*/ 38 h 3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19" h="3256">
                    <a:moveTo>
                      <a:pt x="0" y="38"/>
                    </a:moveTo>
                    <a:lnTo>
                      <a:pt x="517" y="3256"/>
                    </a:lnTo>
                    <a:lnTo>
                      <a:pt x="571" y="3226"/>
                    </a:lnTo>
                    <a:lnTo>
                      <a:pt x="623" y="3194"/>
                    </a:lnTo>
                    <a:lnTo>
                      <a:pt x="676" y="3161"/>
                    </a:lnTo>
                    <a:lnTo>
                      <a:pt x="726" y="3127"/>
                    </a:lnTo>
                    <a:lnTo>
                      <a:pt x="776" y="3092"/>
                    </a:lnTo>
                    <a:lnTo>
                      <a:pt x="825" y="3054"/>
                    </a:lnTo>
                    <a:lnTo>
                      <a:pt x="873" y="3017"/>
                    </a:lnTo>
                    <a:lnTo>
                      <a:pt x="921" y="2978"/>
                    </a:lnTo>
                    <a:lnTo>
                      <a:pt x="967" y="2938"/>
                    </a:lnTo>
                    <a:lnTo>
                      <a:pt x="1013" y="2898"/>
                    </a:lnTo>
                    <a:lnTo>
                      <a:pt x="1057" y="2856"/>
                    </a:lnTo>
                    <a:lnTo>
                      <a:pt x="1100" y="2813"/>
                    </a:lnTo>
                    <a:lnTo>
                      <a:pt x="1142" y="2769"/>
                    </a:lnTo>
                    <a:lnTo>
                      <a:pt x="1184" y="2723"/>
                    </a:lnTo>
                    <a:lnTo>
                      <a:pt x="1224" y="2676"/>
                    </a:lnTo>
                    <a:lnTo>
                      <a:pt x="1263" y="2630"/>
                    </a:lnTo>
                    <a:lnTo>
                      <a:pt x="1300" y="2582"/>
                    </a:lnTo>
                    <a:lnTo>
                      <a:pt x="1337" y="2533"/>
                    </a:lnTo>
                    <a:lnTo>
                      <a:pt x="1372" y="2483"/>
                    </a:lnTo>
                    <a:lnTo>
                      <a:pt x="1408" y="2432"/>
                    </a:lnTo>
                    <a:lnTo>
                      <a:pt x="1441" y="2380"/>
                    </a:lnTo>
                    <a:lnTo>
                      <a:pt x="1472" y="2327"/>
                    </a:lnTo>
                    <a:lnTo>
                      <a:pt x="1503" y="2274"/>
                    </a:lnTo>
                    <a:lnTo>
                      <a:pt x="1532" y="2220"/>
                    </a:lnTo>
                    <a:lnTo>
                      <a:pt x="1560" y="2165"/>
                    </a:lnTo>
                    <a:lnTo>
                      <a:pt x="1587" y="2110"/>
                    </a:lnTo>
                    <a:lnTo>
                      <a:pt x="1612" y="2052"/>
                    </a:lnTo>
                    <a:lnTo>
                      <a:pt x="1637" y="1995"/>
                    </a:lnTo>
                    <a:lnTo>
                      <a:pt x="1659" y="1938"/>
                    </a:lnTo>
                    <a:lnTo>
                      <a:pt x="1681" y="1879"/>
                    </a:lnTo>
                    <a:lnTo>
                      <a:pt x="1700" y="1820"/>
                    </a:lnTo>
                    <a:lnTo>
                      <a:pt x="1719" y="1760"/>
                    </a:lnTo>
                    <a:lnTo>
                      <a:pt x="81" y="0"/>
                    </a:lnTo>
                    <a:lnTo>
                      <a:pt x="62" y="11"/>
                    </a:lnTo>
                    <a:lnTo>
                      <a:pt x="42" y="22"/>
                    </a:lnTo>
                    <a:lnTo>
                      <a:pt x="21" y="31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66820" y="167680"/>
                <a:ext cx="232631" cy="112604"/>
              </a:xfrm>
              <a:custGeom>
                <a:avLst/>
                <a:gdLst>
                  <a:gd name="T0" fmla="*/ 2261 w 2261"/>
                  <a:gd name="T1" fmla="*/ 923 h 1092"/>
                  <a:gd name="T2" fmla="*/ 1733 w 2261"/>
                  <a:gd name="T3" fmla="*/ 0 h 1092"/>
                  <a:gd name="T4" fmla="*/ 1669 w 2261"/>
                  <a:gd name="T5" fmla="*/ 5 h 1092"/>
                  <a:gd name="T6" fmla="*/ 1605 w 2261"/>
                  <a:gd name="T7" fmla="*/ 11 h 1092"/>
                  <a:gd name="T8" fmla="*/ 1541 w 2261"/>
                  <a:gd name="T9" fmla="*/ 18 h 1092"/>
                  <a:gd name="T10" fmla="*/ 1479 w 2261"/>
                  <a:gd name="T11" fmla="*/ 27 h 1092"/>
                  <a:gd name="T12" fmla="*/ 1417 w 2261"/>
                  <a:gd name="T13" fmla="*/ 38 h 1092"/>
                  <a:gd name="T14" fmla="*/ 1354 w 2261"/>
                  <a:gd name="T15" fmla="*/ 50 h 1092"/>
                  <a:gd name="T16" fmla="*/ 1293 w 2261"/>
                  <a:gd name="T17" fmla="*/ 64 h 1092"/>
                  <a:gd name="T18" fmla="*/ 1233 w 2261"/>
                  <a:gd name="T19" fmla="*/ 79 h 1092"/>
                  <a:gd name="T20" fmla="*/ 1173 w 2261"/>
                  <a:gd name="T21" fmla="*/ 96 h 1092"/>
                  <a:gd name="T22" fmla="*/ 1113 w 2261"/>
                  <a:gd name="T23" fmla="*/ 114 h 1092"/>
                  <a:gd name="T24" fmla="*/ 1054 w 2261"/>
                  <a:gd name="T25" fmla="*/ 133 h 1092"/>
                  <a:gd name="T26" fmla="*/ 996 w 2261"/>
                  <a:gd name="T27" fmla="*/ 154 h 1092"/>
                  <a:gd name="T28" fmla="*/ 939 w 2261"/>
                  <a:gd name="T29" fmla="*/ 177 h 1092"/>
                  <a:gd name="T30" fmla="*/ 881 w 2261"/>
                  <a:gd name="T31" fmla="*/ 201 h 1092"/>
                  <a:gd name="T32" fmla="*/ 826 w 2261"/>
                  <a:gd name="T33" fmla="*/ 226 h 1092"/>
                  <a:gd name="T34" fmla="*/ 770 w 2261"/>
                  <a:gd name="T35" fmla="*/ 252 h 1092"/>
                  <a:gd name="T36" fmla="*/ 716 w 2261"/>
                  <a:gd name="T37" fmla="*/ 280 h 1092"/>
                  <a:gd name="T38" fmla="*/ 662 w 2261"/>
                  <a:gd name="T39" fmla="*/ 308 h 1092"/>
                  <a:gd name="T40" fmla="*/ 609 w 2261"/>
                  <a:gd name="T41" fmla="*/ 338 h 1092"/>
                  <a:gd name="T42" fmla="*/ 557 w 2261"/>
                  <a:gd name="T43" fmla="*/ 370 h 1092"/>
                  <a:gd name="T44" fmla="*/ 505 w 2261"/>
                  <a:gd name="T45" fmla="*/ 402 h 1092"/>
                  <a:gd name="T46" fmla="*/ 455 w 2261"/>
                  <a:gd name="T47" fmla="*/ 436 h 1092"/>
                  <a:gd name="T48" fmla="*/ 405 w 2261"/>
                  <a:gd name="T49" fmla="*/ 471 h 1092"/>
                  <a:gd name="T50" fmla="*/ 356 w 2261"/>
                  <a:gd name="T51" fmla="*/ 507 h 1092"/>
                  <a:gd name="T52" fmla="*/ 308 w 2261"/>
                  <a:gd name="T53" fmla="*/ 545 h 1092"/>
                  <a:gd name="T54" fmla="*/ 261 w 2261"/>
                  <a:gd name="T55" fmla="*/ 583 h 1092"/>
                  <a:gd name="T56" fmla="*/ 216 w 2261"/>
                  <a:gd name="T57" fmla="*/ 622 h 1092"/>
                  <a:gd name="T58" fmla="*/ 170 w 2261"/>
                  <a:gd name="T59" fmla="*/ 663 h 1092"/>
                  <a:gd name="T60" fmla="*/ 126 w 2261"/>
                  <a:gd name="T61" fmla="*/ 704 h 1092"/>
                  <a:gd name="T62" fmla="*/ 83 w 2261"/>
                  <a:gd name="T63" fmla="*/ 746 h 1092"/>
                  <a:gd name="T64" fmla="*/ 41 w 2261"/>
                  <a:gd name="T65" fmla="*/ 790 h 1092"/>
                  <a:gd name="T66" fmla="*/ 0 w 2261"/>
                  <a:gd name="T67" fmla="*/ 834 h 1092"/>
                  <a:gd name="T68" fmla="*/ 2148 w 2261"/>
                  <a:gd name="T69" fmla="*/ 1092 h 1092"/>
                  <a:gd name="T70" fmla="*/ 2152 w 2261"/>
                  <a:gd name="T71" fmla="*/ 1079 h 1092"/>
                  <a:gd name="T72" fmla="*/ 2157 w 2261"/>
                  <a:gd name="T73" fmla="*/ 1067 h 1092"/>
                  <a:gd name="T74" fmla="*/ 2162 w 2261"/>
                  <a:gd name="T75" fmla="*/ 1055 h 1092"/>
                  <a:gd name="T76" fmla="*/ 2167 w 2261"/>
                  <a:gd name="T77" fmla="*/ 1043 h 1092"/>
                  <a:gd name="T78" fmla="*/ 2179 w 2261"/>
                  <a:gd name="T79" fmla="*/ 1020 h 1092"/>
                  <a:gd name="T80" fmla="*/ 2192 w 2261"/>
                  <a:gd name="T81" fmla="*/ 998 h 1092"/>
                  <a:gd name="T82" fmla="*/ 2207 w 2261"/>
                  <a:gd name="T83" fmla="*/ 978 h 1092"/>
                  <a:gd name="T84" fmla="*/ 2223 w 2261"/>
                  <a:gd name="T85" fmla="*/ 958 h 1092"/>
                  <a:gd name="T86" fmla="*/ 2241 w 2261"/>
                  <a:gd name="T87" fmla="*/ 940 h 1092"/>
                  <a:gd name="T88" fmla="*/ 2261 w 2261"/>
                  <a:gd name="T89" fmla="*/ 923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61" h="1092">
                    <a:moveTo>
                      <a:pt x="2261" y="923"/>
                    </a:moveTo>
                    <a:lnTo>
                      <a:pt x="1733" y="0"/>
                    </a:lnTo>
                    <a:lnTo>
                      <a:pt x="1669" y="5"/>
                    </a:lnTo>
                    <a:lnTo>
                      <a:pt x="1605" y="11"/>
                    </a:lnTo>
                    <a:lnTo>
                      <a:pt x="1541" y="18"/>
                    </a:lnTo>
                    <a:lnTo>
                      <a:pt x="1479" y="27"/>
                    </a:lnTo>
                    <a:lnTo>
                      <a:pt x="1417" y="38"/>
                    </a:lnTo>
                    <a:lnTo>
                      <a:pt x="1354" y="50"/>
                    </a:lnTo>
                    <a:lnTo>
                      <a:pt x="1293" y="64"/>
                    </a:lnTo>
                    <a:lnTo>
                      <a:pt x="1233" y="79"/>
                    </a:lnTo>
                    <a:lnTo>
                      <a:pt x="1173" y="96"/>
                    </a:lnTo>
                    <a:lnTo>
                      <a:pt x="1113" y="114"/>
                    </a:lnTo>
                    <a:lnTo>
                      <a:pt x="1054" y="133"/>
                    </a:lnTo>
                    <a:lnTo>
                      <a:pt x="996" y="154"/>
                    </a:lnTo>
                    <a:lnTo>
                      <a:pt x="939" y="177"/>
                    </a:lnTo>
                    <a:lnTo>
                      <a:pt x="881" y="201"/>
                    </a:lnTo>
                    <a:lnTo>
                      <a:pt x="826" y="226"/>
                    </a:lnTo>
                    <a:lnTo>
                      <a:pt x="770" y="252"/>
                    </a:lnTo>
                    <a:lnTo>
                      <a:pt x="716" y="280"/>
                    </a:lnTo>
                    <a:lnTo>
                      <a:pt x="662" y="308"/>
                    </a:lnTo>
                    <a:lnTo>
                      <a:pt x="609" y="338"/>
                    </a:lnTo>
                    <a:lnTo>
                      <a:pt x="557" y="370"/>
                    </a:lnTo>
                    <a:lnTo>
                      <a:pt x="505" y="402"/>
                    </a:lnTo>
                    <a:lnTo>
                      <a:pt x="455" y="436"/>
                    </a:lnTo>
                    <a:lnTo>
                      <a:pt x="405" y="471"/>
                    </a:lnTo>
                    <a:lnTo>
                      <a:pt x="356" y="507"/>
                    </a:lnTo>
                    <a:lnTo>
                      <a:pt x="308" y="545"/>
                    </a:lnTo>
                    <a:lnTo>
                      <a:pt x="261" y="583"/>
                    </a:lnTo>
                    <a:lnTo>
                      <a:pt x="216" y="622"/>
                    </a:lnTo>
                    <a:lnTo>
                      <a:pt x="170" y="663"/>
                    </a:lnTo>
                    <a:lnTo>
                      <a:pt x="126" y="704"/>
                    </a:lnTo>
                    <a:lnTo>
                      <a:pt x="83" y="746"/>
                    </a:lnTo>
                    <a:lnTo>
                      <a:pt x="41" y="790"/>
                    </a:lnTo>
                    <a:lnTo>
                      <a:pt x="0" y="834"/>
                    </a:lnTo>
                    <a:lnTo>
                      <a:pt x="2148" y="1092"/>
                    </a:lnTo>
                    <a:lnTo>
                      <a:pt x="2152" y="1079"/>
                    </a:lnTo>
                    <a:lnTo>
                      <a:pt x="2157" y="1067"/>
                    </a:lnTo>
                    <a:lnTo>
                      <a:pt x="2162" y="1055"/>
                    </a:lnTo>
                    <a:lnTo>
                      <a:pt x="2167" y="1043"/>
                    </a:lnTo>
                    <a:lnTo>
                      <a:pt x="2179" y="1020"/>
                    </a:lnTo>
                    <a:lnTo>
                      <a:pt x="2192" y="998"/>
                    </a:lnTo>
                    <a:lnTo>
                      <a:pt x="2207" y="978"/>
                    </a:lnTo>
                    <a:lnTo>
                      <a:pt x="2223" y="958"/>
                    </a:lnTo>
                    <a:lnTo>
                      <a:pt x="2241" y="940"/>
                    </a:lnTo>
                    <a:lnTo>
                      <a:pt x="2261" y="9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351422" y="277809"/>
                <a:ext cx="169523" cy="189323"/>
              </a:xfrm>
              <a:custGeom>
                <a:avLst/>
                <a:gdLst>
                  <a:gd name="T0" fmla="*/ 58 w 1648"/>
                  <a:gd name="T1" fmla="*/ 136 h 1845"/>
                  <a:gd name="T2" fmla="*/ 56 w 1648"/>
                  <a:gd name="T3" fmla="*/ 160 h 1845"/>
                  <a:gd name="T4" fmla="*/ 53 w 1648"/>
                  <a:gd name="T5" fmla="*/ 184 h 1845"/>
                  <a:gd name="T6" fmla="*/ 48 w 1648"/>
                  <a:gd name="T7" fmla="*/ 207 h 1845"/>
                  <a:gd name="T8" fmla="*/ 41 w 1648"/>
                  <a:gd name="T9" fmla="*/ 230 h 1845"/>
                  <a:gd name="T10" fmla="*/ 33 w 1648"/>
                  <a:gd name="T11" fmla="*/ 252 h 1845"/>
                  <a:gd name="T12" fmla="*/ 23 w 1648"/>
                  <a:gd name="T13" fmla="*/ 273 h 1845"/>
                  <a:gd name="T14" fmla="*/ 12 w 1648"/>
                  <a:gd name="T15" fmla="*/ 293 h 1845"/>
                  <a:gd name="T16" fmla="*/ 0 w 1648"/>
                  <a:gd name="T17" fmla="*/ 313 h 1845"/>
                  <a:gd name="T18" fmla="*/ 1617 w 1648"/>
                  <a:gd name="T19" fmla="*/ 1845 h 1845"/>
                  <a:gd name="T20" fmla="*/ 1624 w 1648"/>
                  <a:gd name="T21" fmla="*/ 1797 h 1845"/>
                  <a:gd name="T22" fmla="*/ 1630 w 1648"/>
                  <a:gd name="T23" fmla="*/ 1748 h 1845"/>
                  <a:gd name="T24" fmla="*/ 1635 w 1648"/>
                  <a:gd name="T25" fmla="*/ 1700 h 1845"/>
                  <a:gd name="T26" fmla="*/ 1640 w 1648"/>
                  <a:gd name="T27" fmla="*/ 1651 h 1845"/>
                  <a:gd name="T28" fmla="*/ 1643 w 1648"/>
                  <a:gd name="T29" fmla="*/ 1602 h 1845"/>
                  <a:gd name="T30" fmla="*/ 1646 w 1648"/>
                  <a:gd name="T31" fmla="*/ 1552 h 1845"/>
                  <a:gd name="T32" fmla="*/ 1647 w 1648"/>
                  <a:gd name="T33" fmla="*/ 1503 h 1845"/>
                  <a:gd name="T34" fmla="*/ 1648 w 1648"/>
                  <a:gd name="T35" fmla="*/ 1452 h 1845"/>
                  <a:gd name="T36" fmla="*/ 1647 w 1648"/>
                  <a:gd name="T37" fmla="*/ 1401 h 1845"/>
                  <a:gd name="T38" fmla="*/ 1646 w 1648"/>
                  <a:gd name="T39" fmla="*/ 1351 h 1845"/>
                  <a:gd name="T40" fmla="*/ 1643 w 1648"/>
                  <a:gd name="T41" fmla="*/ 1301 h 1845"/>
                  <a:gd name="T42" fmla="*/ 1640 w 1648"/>
                  <a:gd name="T43" fmla="*/ 1251 h 1845"/>
                  <a:gd name="T44" fmla="*/ 1635 w 1648"/>
                  <a:gd name="T45" fmla="*/ 1202 h 1845"/>
                  <a:gd name="T46" fmla="*/ 1630 w 1648"/>
                  <a:gd name="T47" fmla="*/ 1153 h 1845"/>
                  <a:gd name="T48" fmla="*/ 1624 w 1648"/>
                  <a:gd name="T49" fmla="*/ 1103 h 1845"/>
                  <a:gd name="T50" fmla="*/ 1616 w 1648"/>
                  <a:gd name="T51" fmla="*/ 1054 h 1845"/>
                  <a:gd name="T52" fmla="*/ 1608 w 1648"/>
                  <a:gd name="T53" fmla="*/ 1006 h 1845"/>
                  <a:gd name="T54" fmla="*/ 1599 w 1648"/>
                  <a:gd name="T55" fmla="*/ 958 h 1845"/>
                  <a:gd name="T56" fmla="*/ 1589 w 1648"/>
                  <a:gd name="T57" fmla="*/ 911 h 1845"/>
                  <a:gd name="T58" fmla="*/ 1578 w 1648"/>
                  <a:gd name="T59" fmla="*/ 863 h 1845"/>
                  <a:gd name="T60" fmla="*/ 1567 w 1648"/>
                  <a:gd name="T61" fmla="*/ 816 h 1845"/>
                  <a:gd name="T62" fmla="*/ 1554 w 1648"/>
                  <a:gd name="T63" fmla="*/ 769 h 1845"/>
                  <a:gd name="T64" fmla="*/ 1540 w 1648"/>
                  <a:gd name="T65" fmla="*/ 723 h 1845"/>
                  <a:gd name="T66" fmla="*/ 1526 w 1648"/>
                  <a:gd name="T67" fmla="*/ 677 h 1845"/>
                  <a:gd name="T68" fmla="*/ 1511 w 1648"/>
                  <a:gd name="T69" fmla="*/ 631 h 1845"/>
                  <a:gd name="T70" fmla="*/ 1495 w 1648"/>
                  <a:gd name="T71" fmla="*/ 586 h 1845"/>
                  <a:gd name="T72" fmla="*/ 1478 w 1648"/>
                  <a:gd name="T73" fmla="*/ 542 h 1845"/>
                  <a:gd name="T74" fmla="*/ 1460 w 1648"/>
                  <a:gd name="T75" fmla="*/ 497 h 1845"/>
                  <a:gd name="T76" fmla="*/ 1441 w 1648"/>
                  <a:gd name="T77" fmla="*/ 453 h 1845"/>
                  <a:gd name="T78" fmla="*/ 1421 w 1648"/>
                  <a:gd name="T79" fmla="*/ 409 h 1845"/>
                  <a:gd name="T80" fmla="*/ 1401 w 1648"/>
                  <a:gd name="T81" fmla="*/ 366 h 1845"/>
                  <a:gd name="T82" fmla="*/ 1381 w 1648"/>
                  <a:gd name="T83" fmla="*/ 324 h 1845"/>
                  <a:gd name="T84" fmla="*/ 1359 w 1648"/>
                  <a:gd name="T85" fmla="*/ 281 h 1845"/>
                  <a:gd name="T86" fmla="*/ 1337 w 1648"/>
                  <a:gd name="T87" fmla="*/ 240 h 1845"/>
                  <a:gd name="T88" fmla="*/ 1313 w 1648"/>
                  <a:gd name="T89" fmla="*/ 199 h 1845"/>
                  <a:gd name="T90" fmla="*/ 1289 w 1648"/>
                  <a:gd name="T91" fmla="*/ 158 h 1845"/>
                  <a:gd name="T92" fmla="*/ 1265 w 1648"/>
                  <a:gd name="T93" fmla="*/ 118 h 1845"/>
                  <a:gd name="T94" fmla="*/ 1240 w 1648"/>
                  <a:gd name="T95" fmla="*/ 77 h 1845"/>
                  <a:gd name="T96" fmla="*/ 1214 w 1648"/>
                  <a:gd name="T97" fmla="*/ 38 h 1845"/>
                  <a:gd name="T98" fmla="*/ 1186 w 1648"/>
                  <a:gd name="T99" fmla="*/ 0 h 1845"/>
                  <a:gd name="T100" fmla="*/ 58 w 1648"/>
                  <a:gd name="T101" fmla="*/ 136 h 1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8" h="1845">
                    <a:moveTo>
                      <a:pt x="58" y="136"/>
                    </a:moveTo>
                    <a:lnTo>
                      <a:pt x="56" y="160"/>
                    </a:lnTo>
                    <a:lnTo>
                      <a:pt x="53" y="184"/>
                    </a:lnTo>
                    <a:lnTo>
                      <a:pt x="48" y="207"/>
                    </a:lnTo>
                    <a:lnTo>
                      <a:pt x="41" y="230"/>
                    </a:lnTo>
                    <a:lnTo>
                      <a:pt x="33" y="252"/>
                    </a:lnTo>
                    <a:lnTo>
                      <a:pt x="23" y="273"/>
                    </a:lnTo>
                    <a:lnTo>
                      <a:pt x="12" y="293"/>
                    </a:lnTo>
                    <a:lnTo>
                      <a:pt x="0" y="313"/>
                    </a:lnTo>
                    <a:lnTo>
                      <a:pt x="1617" y="1845"/>
                    </a:lnTo>
                    <a:lnTo>
                      <a:pt x="1624" y="1797"/>
                    </a:lnTo>
                    <a:lnTo>
                      <a:pt x="1630" y="1748"/>
                    </a:lnTo>
                    <a:lnTo>
                      <a:pt x="1635" y="1700"/>
                    </a:lnTo>
                    <a:lnTo>
                      <a:pt x="1640" y="1651"/>
                    </a:lnTo>
                    <a:lnTo>
                      <a:pt x="1643" y="1602"/>
                    </a:lnTo>
                    <a:lnTo>
                      <a:pt x="1646" y="1552"/>
                    </a:lnTo>
                    <a:lnTo>
                      <a:pt x="1647" y="1503"/>
                    </a:lnTo>
                    <a:lnTo>
                      <a:pt x="1648" y="1452"/>
                    </a:lnTo>
                    <a:lnTo>
                      <a:pt x="1647" y="1401"/>
                    </a:lnTo>
                    <a:lnTo>
                      <a:pt x="1646" y="1351"/>
                    </a:lnTo>
                    <a:lnTo>
                      <a:pt x="1643" y="1301"/>
                    </a:lnTo>
                    <a:lnTo>
                      <a:pt x="1640" y="1251"/>
                    </a:lnTo>
                    <a:lnTo>
                      <a:pt x="1635" y="1202"/>
                    </a:lnTo>
                    <a:lnTo>
                      <a:pt x="1630" y="1153"/>
                    </a:lnTo>
                    <a:lnTo>
                      <a:pt x="1624" y="1103"/>
                    </a:lnTo>
                    <a:lnTo>
                      <a:pt x="1616" y="1054"/>
                    </a:lnTo>
                    <a:lnTo>
                      <a:pt x="1608" y="1006"/>
                    </a:lnTo>
                    <a:lnTo>
                      <a:pt x="1599" y="958"/>
                    </a:lnTo>
                    <a:lnTo>
                      <a:pt x="1589" y="911"/>
                    </a:lnTo>
                    <a:lnTo>
                      <a:pt x="1578" y="863"/>
                    </a:lnTo>
                    <a:lnTo>
                      <a:pt x="1567" y="816"/>
                    </a:lnTo>
                    <a:lnTo>
                      <a:pt x="1554" y="769"/>
                    </a:lnTo>
                    <a:lnTo>
                      <a:pt x="1540" y="723"/>
                    </a:lnTo>
                    <a:lnTo>
                      <a:pt x="1526" y="677"/>
                    </a:lnTo>
                    <a:lnTo>
                      <a:pt x="1511" y="631"/>
                    </a:lnTo>
                    <a:lnTo>
                      <a:pt x="1495" y="586"/>
                    </a:lnTo>
                    <a:lnTo>
                      <a:pt x="1478" y="542"/>
                    </a:lnTo>
                    <a:lnTo>
                      <a:pt x="1460" y="497"/>
                    </a:lnTo>
                    <a:lnTo>
                      <a:pt x="1441" y="453"/>
                    </a:lnTo>
                    <a:lnTo>
                      <a:pt x="1421" y="409"/>
                    </a:lnTo>
                    <a:lnTo>
                      <a:pt x="1401" y="366"/>
                    </a:lnTo>
                    <a:lnTo>
                      <a:pt x="1381" y="324"/>
                    </a:lnTo>
                    <a:lnTo>
                      <a:pt x="1359" y="281"/>
                    </a:lnTo>
                    <a:lnTo>
                      <a:pt x="1337" y="240"/>
                    </a:lnTo>
                    <a:lnTo>
                      <a:pt x="1313" y="199"/>
                    </a:lnTo>
                    <a:lnTo>
                      <a:pt x="1289" y="158"/>
                    </a:lnTo>
                    <a:lnTo>
                      <a:pt x="1265" y="118"/>
                    </a:lnTo>
                    <a:lnTo>
                      <a:pt x="1240" y="77"/>
                    </a:lnTo>
                    <a:lnTo>
                      <a:pt x="1214" y="38"/>
                    </a:lnTo>
                    <a:lnTo>
                      <a:pt x="1186" y="0"/>
                    </a:lnTo>
                    <a:lnTo>
                      <a:pt x="58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0" y="281521"/>
                <a:ext cx="288314" cy="188085"/>
              </a:xfrm>
              <a:custGeom>
                <a:avLst/>
                <a:gdLst>
                  <a:gd name="T0" fmla="*/ 2782 w 2801"/>
                  <a:gd name="T1" fmla="*/ 123 h 1832"/>
                  <a:gd name="T2" fmla="*/ 436 w 2801"/>
                  <a:gd name="T3" fmla="*/ 0 h 1832"/>
                  <a:gd name="T4" fmla="*/ 410 w 2801"/>
                  <a:gd name="T5" fmla="*/ 38 h 1832"/>
                  <a:gd name="T6" fmla="*/ 386 w 2801"/>
                  <a:gd name="T7" fmla="*/ 77 h 1832"/>
                  <a:gd name="T8" fmla="*/ 362 w 2801"/>
                  <a:gd name="T9" fmla="*/ 116 h 1832"/>
                  <a:gd name="T10" fmla="*/ 337 w 2801"/>
                  <a:gd name="T11" fmla="*/ 155 h 1832"/>
                  <a:gd name="T12" fmla="*/ 315 w 2801"/>
                  <a:gd name="T13" fmla="*/ 195 h 1832"/>
                  <a:gd name="T14" fmla="*/ 293 w 2801"/>
                  <a:gd name="T15" fmla="*/ 236 h 1832"/>
                  <a:gd name="T16" fmla="*/ 272 w 2801"/>
                  <a:gd name="T17" fmla="*/ 276 h 1832"/>
                  <a:gd name="T18" fmla="*/ 251 w 2801"/>
                  <a:gd name="T19" fmla="*/ 317 h 1832"/>
                  <a:gd name="T20" fmla="*/ 232 w 2801"/>
                  <a:gd name="T21" fmla="*/ 359 h 1832"/>
                  <a:gd name="T22" fmla="*/ 213 w 2801"/>
                  <a:gd name="T23" fmla="*/ 401 h 1832"/>
                  <a:gd name="T24" fmla="*/ 195 w 2801"/>
                  <a:gd name="T25" fmla="*/ 444 h 1832"/>
                  <a:gd name="T26" fmla="*/ 177 w 2801"/>
                  <a:gd name="T27" fmla="*/ 487 h 1832"/>
                  <a:gd name="T28" fmla="*/ 160 w 2801"/>
                  <a:gd name="T29" fmla="*/ 530 h 1832"/>
                  <a:gd name="T30" fmla="*/ 145 w 2801"/>
                  <a:gd name="T31" fmla="*/ 574 h 1832"/>
                  <a:gd name="T32" fmla="*/ 129 w 2801"/>
                  <a:gd name="T33" fmla="*/ 618 h 1832"/>
                  <a:gd name="T34" fmla="*/ 114 w 2801"/>
                  <a:gd name="T35" fmla="*/ 662 h 1832"/>
                  <a:gd name="T36" fmla="*/ 101 w 2801"/>
                  <a:gd name="T37" fmla="*/ 707 h 1832"/>
                  <a:gd name="T38" fmla="*/ 88 w 2801"/>
                  <a:gd name="T39" fmla="*/ 753 h 1832"/>
                  <a:gd name="T40" fmla="*/ 76 w 2801"/>
                  <a:gd name="T41" fmla="*/ 798 h 1832"/>
                  <a:gd name="T42" fmla="*/ 65 w 2801"/>
                  <a:gd name="T43" fmla="*/ 844 h 1832"/>
                  <a:gd name="T44" fmla="*/ 55 w 2801"/>
                  <a:gd name="T45" fmla="*/ 890 h 1832"/>
                  <a:gd name="T46" fmla="*/ 45 w 2801"/>
                  <a:gd name="T47" fmla="*/ 936 h 1832"/>
                  <a:gd name="T48" fmla="*/ 37 w 2801"/>
                  <a:gd name="T49" fmla="*/ 983 h 1832"/>
                  <a:gd name="T50" fmla="*/ 29 w 2801"/>
                  <a:gd name="T51" fmla="*/ 1030 h 1832"/>
                  <a:gd name="T52" fmla="*/ 22 w 2801"/>
                  <a:gd name="T53" fmla="*/ 1077 h 1832"/>
                  <a:gd name="T54" fmla="*/ 17 w 2801"/>
                  <a:gd name="T55" fmla="*/ 1126 h 1832"/>
                  <a:gd name="T56" fmla="*/ 12 w 2801"/>
                  <a:gd name="T57" fmla="*/ 1173 h 1832"/>
                  <a:gd name="T58" fmla="*/ 7 w 2801"/>
                  <a:gd name="T59" fmla="*/ 1221 h 1832"/>
                  <a:gd name="T60" fmla="*/ 4 w 2801"/>
                  <a:gd name="T61" fmla="*/ 1270 h 1832"/>
                  <a:gd name="T62" fmla="*/ 2 w 2801"/>
                  <a:gd name="T63" fmla="*/ 1318 h 1832"/>
                  <a:gd name="T64" fmla="*/ 0 w 2801"/>
                  <a:gd name="T65" fmla="*/ 1367 h 1832"/>
                  <a:gd name="T66" fmla="*/ 0 w 2801"/>
                  <a:gd name="T67" fmla="*/ 1416 h 1832"/>
                  <a:gd name="T68" fmla="*/ 1 w 2801"/>
                  <a:gd name="T69" fmla="*/ 1470 h 1832"/>
                  <a:gd name="T70" fmla="*/ 2 w 2801"/>
                  <a:gd name="T71" fmla="*/ 1522 h 1832"/>
                  <a:gd name="T72" fmla="*/ 5 w 2801"/>
                  <a:gd name="T73" fmla="*/ 1575 h 1832"/>
                  <a:gd name="T74" fmla="*/ 9 w 2801"/>
                  <a:gd name="T75" fmla="*/ 1627 h 1832"/>
                  <a:gd name="T76" fmla="*/ 14 w 2801"/>
                  <a:gd name="T77" fmla="*/ 1678 h 1832"/>
                  <a:gd name="T78" fmla="*/ 20 w 2801"/>
                  <a:gd name="T79" fmla="*/ 1730 h 1832"/>
                  <a:gd name="T80" fmla="*/ 27 w 2801"/>
                  <a:gd name="T81" fmla="*/ 1782 h 1832"/>
                  <a:gd name="T82" fmla="*/ 35 w 2801"/>
                  <a:gd name="T83" fmla="*/ 1832 h 1832"/>
                  <a:gd name="T84" fmla="*/ 2801 w 2801"/>
                  <a:gd name="T85" fmla="*/ 208 h 1832"/>
                  <a:gd name="T86" fmla="*/ 2794 w 2801"/>
                  <a:gd name="T87" fmla="*/ 188 h 1832"/>
                  <a:gd name="T88" fmla="*/ 2789 w 2801"/>
                  <a:gd name="T89" fmla="*/ 167 h 1832"/>
                  <a:gd name="T90" fmla="*/ 2785 w 2801"/>
                  <a:gd name="T91" fmla="*/ 145 h 1832"/>
                  <a:gd name="T92" fmla="*/ 2782 w 2801"/>
                  <a:gd name="T93" fmla="*/ 123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1" h="1832">
                    <a:moveTo>
                      <a:pt x="2782" y="123"/>
                    </a:moveTo>
                    <a:lnTo>
                      <a:pt x="436" y="0"/>
                    </a:lnTo>
                    <a:lnTo>
                      <a:pt x="410" y="38"/>
                    </a:lnTo>
                    <a:lnTo>
                      <a:pt x="386" y="77"/>
                    </a:lnTo>
                    <a:lnTo>
                      <a:pt x="362" y="116"/>
                    </a:lnTo>
                    <a:lnTo>
                      <a:pt x="337" y="155"/>
                    </a:lnTo>
                    <a:lnTo>
                      <a:pt x="315" y="195"/>
                    </a:lnTo>
                    <a:lnTo>
                      <a:pt x="293" y="236"/>
                    </a:lnTo>
                    <a:lnTo>
                      <a:pt x="272" y="276"/>
                    </a:lnTo>
                    <a:lnTo>
                      <a:pt x="251" y="317"/>
                    </a:lnTo>
                    <a:lnTo>
                      <a:pt x="232" y="359"/>
                    </a:lnTo>
                    <a:lnTo>
                      <a:pt x="213" y="401"/>
                    </a:lnTo>
                    <a:lnTo>
                      <a:pt x="195" y="444"/>
                    </a:lnTo>
                    <a:lnTo>
                      <a:pt x="177" y="487"/>
                    </a:lnTo>
                    <a:lnTo>
                      <a:pt x="160" y="530"/>
                    </a:lnTo>
                    <a:lnTo>
                      <a:pt x="145" y="574"/>
                    </a:lnTo>
                    <a:lnTo>
                      <a:pt x="129" y="618"/>
                    </a:lnTo>
                    <a:lnTo>
                      <a:pt x="114" y="662"/>
                    </a:lnTo>
                    <a:lnTo>
                      <a:pt x="101" y="707"/>
                    </a:lnTo>
                    <a:lnTo>
                      <a:pt x="88" y="753"/>
                    </a:lnTo>
                    <a:lnTo>
                      <a:pt x="76" y="798"/>
                    </a:lnTo>
                    <a:lnTo>
                      <a:pt x="65" y="844"/>
                    </a:lnTo>
                    <a:lnTo>
                      <a:pt x="55" y="890"/>
                    </a:lnTo>
                    <a:lnTo>
                      <a:pt x="45" y="936"/>
                    </a:lnTo>
                    <a:lnTo>
                      <a:pt x="37" y="983"/>
                    </a:lnTo>
                    <a:lnTo>
                      <a:pt x="29" y="1030"/>
                    </a:lnTo>
                    <a:lnTo>
                      <a:pt x="22" y="1077"/>
                    </a:lnTo>
                    <a:lnTo>
                      <a:pt x="17" y="1126"/>
                    </a:lnTo>
                    <a:lnTo>
                      <a:pt x="12" y="1173"/>
                    </a:lnTo>
                    <a:lnTo>
                      <a:pt x="7" y="1221"/>
                    </a:lnTo>
                    <a:lnTo>
                      <a:pt x="4" y="1270"/>
                    </a:lnTo>
                    <a:lnTo>
                      <a:pt x="2" y="1318"/>
                    </a:lnTo>
                    <a:lnTo>
                      <a:pt x="0" y="1367"/>
                    </a:lnTo>
                    <a:lnTo>
                      <a:pt x="0" y="1416"/>
                    </a:lnTo>
                    <a:lnTo>
                      <a:pt x="1" y="1470"/>
                    </a:lnTo>
                    <a:lnTo>
                      <a:pt x="2" y="1522"/>
                    </a:lnTo>
                    <a:lnTo>
                      <a:pt x="5" y="1575"/>
                    </a:lnTo>
                    <a:lnTo>
                      <a:pt x="9" y="1627"/>
                    </a:lnTo>
                    <a:lnTo>
                      <a:pt x="14" y="1678"/>
                    </a:lnTo>
                    <a:lnTo>
                      <a:pt x="20" y="1730"/>
                    </a:lnTo>
                    <a:lnTo>
                      <a:pt x="27" y="1782"/>
                    </a:lnTo>
                    <a:lnTo>
                      <a:pt x="35" y="1832"/>
                    </a:lnTo>
                    <a:lnTo>
                      <a:pt x="2801" y="208"/>
                    </a:lnTo>
                    <a:lnTo>
                      <a:pt x="2794" y="188"/>
                    </a:lnTo>
                    <a:lnTo>
                      <a:pt x="2789" y="167"/>
                    </a:lnTo>
                    <a:lnTo>
                      <a:pt x="2785" y="145"/>
                    </a:lnTo>
                    <a:lnTo>
                      <a:pt x="2782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277178" y="167680"/>
                <a:ext cx="176948" cy="108891"/>
              </a:xfrm>
              <a:custGeom>
                <a:avLst/>
                <a:gdLst>
                  <a:gd name="T0" fmla="*/ 442 w 1714"/>
                  <a:gd name="T1" fmla="*/ 845 h 1055"/>
                  <a:gd name="T2" fmla="*/ 467 w 1714"/>
                  <a:gd name="T3" fmla="*/ 846 h 1055"/>
                  <a:gd name="T4" fmla="*/ 493 w 1714"/>
                  <a:gd name="T5" fmla="*/ 850 h 1055"/>
                  <a:gd name="T6" fmla="*/ 518 w 1714"/>
                  <a:gd name="T7" fmla="*/ 855 h 1055"/>
                  <a:gd name="T8" fmla="*/ 542 w 1714"/>
                  <a:gd name="T9" fmla="*/ 862 h 1055"/>
                  <a:gd name="T10" fmla="*/ 565 w 1714"/>
                  <a:gd name="T11" fmla="*/ 871 h 1055"/>
                  <a:gd name="T12" fmla="*/ 587 w 1714"/>
                  <a:gd name="T13" fmla="*/ 881 h 1055"/>
                  <a:gd name="T14" fmla="*/ 608 w 1714"/>
                  <a:gd name="T15" fmla="*/ 893 h 1055"/>
                  <a:gd name="T16" fmla="*/ 629 w 1714"/>
                  <a:gd name="T17" fmla="*/ 906 h 1055"/>
                  <a:gd name="T18" fmla="*/ 648 w 1714"/>
                  <a:gd name="T19" fmla="*/ 920 h 1055"/>
                  <a:gd name="T20" fmla="*/ 666 w 1714"/>
                  <a:gd name="T21" fmla="*/ 936 h 1055"/>
                  <a:gd name="T22" fmla="*/ 684 w 1714"/>
                  <a:gd name="T23" fmla="*/ 953 h 1055"/>
                  <a:gd name="T24" fmla="*/ 699 w 1714"/>
                  <a:gd name="T25" fmla="*/ 971 h 1055"/>
                  <a:gd name="T26" fmla="*/ 714 w 1714"/>
                  <a:gd name="T27" fmla="*/ 991 h 1055"/>
                  <a:gd name="T28" fmla="*/ 727 w 1714"/>
                  <a:gd name="T29" fmla="*/ 1011 h 1055"/>
                  <a:gd name="T30" fmla="*/ 739 w 1714"/>
                  <a:gd name="T31" fmla="*/ 1032 h 1055"/>
                  <a:gd name="T32" fmla="*/ 750 w 1714"/>
                  <a:gd name="T33" fmla="*/ 1055 h 1055"/>
                  <a:gd name="T34" fmla="*/ 1714 w 1714"/>
                  <a:gd name="T35" fmla="*/ 825 h 1055"/>
                  <a:gd name="T36" fmla="*/ 1672 w 1714"/>
                  <a:gd name="T37" fmla="*/ 781 h 1055"/>
                  <a:gd name="T38" fmla="*/ 1631 w 1714"/>
                  <a:gd name="T39" fmla="*/ 739 h 1055"/>
                  <a:gd name="T40" fmla="*/ 1588 w 1714"/>
                  <a:gd name="T41" fmla="*/ 697 h 1055"/>
                  <a:gd name="T42" fmla="*/ 1545 w 1714"/>
                  <a:gd name="T43" fmla="*/ 656 h 1055"/>
                  <a:gd name="T44" fmla="*/ 1500 w 1714"/>
                  <a:gd name="T45" fmla="*/ 616 h 1055"/>
                  <a:gd name="T46" fmla="*/ 1455 w 1714"/>
                  <a:gd name="T47" fmla="*/ 577 h 1055"/>
                  <a:gd name="T48" fmla="*/ 1408 w 1714"/>
                  <a:gd name="T49" fmla="*/ 540 h 1055"/>
                  <a:gd name="T50" fmla="*/ 1360 w 1714"/>
                  <a:gd name="T51" fmla="*/ 502 h 1055"/>
                  <a:gd name="T52" fmla="*/ 1312 w 1714"/>
                  <a:gd name="T53" fmla="*/ 467 h 1055"/>
                  <a:gd name="T54" fmla="*/ 1263 w 1714"/>
                  <a:gd name="T55" fmla="*/ 432 h 1055"/>
                  <a:gd name="T56" fmla="*/ 1213 w 1714"/>
                  <a:gd name="T57" fmla="*/ 399 h 1055"/>
                  <a:gd name="T58" fmla="*/ 1162 w 1714"/>
                  <a:gd name="T59" fmla="*/ 367 h 1055"/>
                  <a:gd name="T60" fmla="*/ 1110 w 1714"/>
                  <a:gd name="T61" fmla="*/ 336 h 1055"/>
                  <a:gd name="T62" fmla="*/ 1058 w 1714"/>
                  <a:gd name="T63" fmla="*/ 307 h 1055"/>
                  <a:gd name="T64" fmla="*/ 1005 w 1714"/>
                  <a:gd name="T65" fmla="*/ 278 h 1055"/>
                  <a:gd name="T66" fmla="*/ 950 w 1714"/>
                  <a:gd name="T67" fmla="*/ 251 h 1055"/>
                  <a:gd name="T68" fmla="*/ 896 w 1714"/>
                  <a:gd name="T69" fmla="*/ 225 h 1055"/>
                  <a:gd name="T70" fmla="*/ 841 w 1714"/>
                  <a:gd name="T71" fmla="*/ 201 h 1055"/>
                  <a:gd name="T72" fmla="*/ 785 w 1714"/>
                  <a:gd name="T73" fmla="*/ 177 h 1055"/>
                  <a:gd name="T74" fmla="*/ 727 w 1714"/>
                  <a:gd name="T75" fmla="*/ 154 h 1055"/>
                  <a:gd name="T76" fmla="*/ 670 w 1714"/>
                  <a:gd name="T77" fmla="*/ 134 h 1055"/>
                  <a:gd name="T78" fmla="*/ 612 w 1714"/>
                  <a:gd name="T79" fmla="*/ 114 h 1055"/>
                  <a:gd name="T80" fmla="*/ 554 w 1714"/>
                  <a:gd name="T81" fmla="*/ 96 h 1055"/>
                  <a:gd name="T82" fmla="*/ 494 w 1714"/>
                  <a:gd name="T83" fmla="*/ 80 h 1055"/>
                  <a:gd name="T84" fmla="*/ 434 w 1714"/>
                  <a:gd name="T85" fmla="*/ 65 h 1055"/>
                  <a:gd name="T86" fmla="*/ 374 w 1714"/>
                  <a:gd name="T87" fmla="*/ 51 h 1055"/>
                  <a:gd name="T88" fmla="*/ 313 w 1714"/>
                  <a:gd name="T89" fmla="*/ 39 h 1055"/>
                  <a:gd name="T90" fmla="*/ 251 w 1714"/>
                  <a:gd name="T91" fmla="*/ 28 h 1055"/>
                  <a:gd name="T92" fmla="*/ 189 w 1714"/>
                  <a:gd name="T93" fmla="*/ 19 h 1055"/>
                  <a:gd name="T94" fmla="*/ 127 w 1714"/>
                  <a:gd name="T95" fmla="*/ 11 h 1055"/>
                  <a:gd name="T96" fmla="*/ 64 w 1714"/>
                  <a:gd name="T97" fmla="*/ 4 h 1055"/>
                  <a:gd name="T98" fmla="*/ 0 w 1714"/>
                  <a:gd name="T99" fmla="*/ 0 h 1055"/>
                  <a:gd name="T100" fmla="*/ 357 w 1714"/>
                  <a:gd name="T101" fmla="*/ 855 h 1055"/>
                  <a:gd name="T102" fmla="*/ 377 w 1714"/>
                  <a:gd name="T103" fmla="*/ 851 h 1055"/>
                  <a:gd name="T104" fmla="*/ 398 w 1714"/>
                  <a:gd name="T105" fmla="*/ 848 h 1055"/>
                  <a:gd name="T106" fmla="*/ 420 w 1714"/>
                  <a:gd name="T107" fmla="*/ 845 h 1055"/>
                  <a:gd name="T108" fmla="*/ 442 w 1714"/>
                  <a:gd name="T109" fmla="*/ 845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14" h="1055">
                    <a:moveTo>
                      <a:pt x="442" y="845"/>
                    </a:moveTo>
                    <a:lnTo>
                      <a:pt x="467" y="846"/>
                    </a:lnTo>
                    <a:lnTo>
                      <a:pt x="493" y="850"/>
                    </a:lnTo>
                    <a:lnTo>
                      <a:pt x="518" y="855"/>
                    </a:lnTo>
                    <a:lnTo>
                      <a:pt x="542" y="862"/>
                    </a:lnTo>
                    <a:lnTo>
                      <a:pt x="565" y="871"/>
                    </a:lnTo>
                    <a:lnTo>
                      <a:pt x="587" y="881"/>
                    </a:lnTo>
                    <a:lnTo>
                      <a:pt x="608" y="893"/>
                    </a:lnTo>
                    <a:lnTo>
                      <a:pt x="629" y="906"/>
                    </a:lnTo>
                    <a:lnTo>
                      <a:pt x="648" y="920"/>
                    </a:lnTo>
                    <a:lnTo>
                      <a:pt x="666" y="936"/>
                    </a:lnTo>
                    <a:lnTo>
                      <a:pt x="684" y="953"/>
                    </a:lnTo>
                    <a:lnTo>
                      <a:pt x="699" y="971"/>
                    </a:lnTo>
                    <a:lnTo>
                      <a:pt x="714" y="991"/>
                    </a:lnTo>
                    <a:lnTo>
                      <a:pt x="727" y="1011"/>
                    </a:lnTo>
                    <a:lnTo>
                      <a:pt x="739" y="1032"/>
                    </a:lnTo>
                    <a:lnTo>
                      <a:pt x="750" y="1055"/>
                    </a:lnTo>
                    <a:lnTo>
                      <a:pt x="1714" y="825"/>
                    </a:lnTo>
                    <a:lnTo>
                      <a:pt x="1672" y="781"/>
                    </a:lnTo>
                    <a:lnTo>
                      <a:pt x="1631" y="739"/>
                    </a:lnTo>
                    <a:lnTo>
                      <a:pt x="1588" y="697"/>
                    </a:lnTo>
                    <a:lnTo>
                      <a:pt x="1545" y="656"/>
                    </a:lnTo>
                    <a:lnTo>
                      <a:pt x="1500" y="616"/>
                    </a:lnTo>
                    <a:lnTo>
                      <a:pt x="1455" y="577"/>
                    </a:lnTo>
                    <a:lnTo>
                      <a:pt x="1408" y="540"/>
                    </a:lnTo>
                    <a:lnTo>
                      <a:pt x="1360" y="502"/>
                    </a:lnTo>
                    <a:lnTo>
                      <a:pt x="1312" y="467"/>
                    </a:lnTo>
                    <a:lnTo>
                      <a:pt x="1263" y="432"/>
                    </a:lnTo>
                    <a:lnTo>
                      <a:pt x="1213" y="399"/>
                    </a:lnTo>
                    <a:lnTo>
                      <a:pt x="1162" y="367"/>
                    </a:lnTo>
                    <a:lnTo>
                      <a:pt x="1110" y="336"/>
                    </a:lnTo>
                    <a:lnTo>
                      <a:pt x="1058" y="307"/>
                    </a:lnTo>
                    <a:lnTo>
                      <a:pt x="1005" y="278"/>
                    </a:lnTo>
                    <a:lnTo>
                      <a:pt x="950" y="251"/>
                    </a:lnTo>
                    <a:lnTo>
                      <a:pt x="896" y="225"/>
                    </a:lnTo>
                    <a:lnTo>
                      <a:pt x="841" y="201"/>
                    </a:lnTo>
                    <a:lnTo>
                      <a:pt x="785" y="177"/>
                    </a:lnTo>
                    <a:lnTo>
                      <a:pt x="727" y="154"/>
                    </a:lnTo>
                    <a:lnTo>
                      <a:pt x="670" y="134"/>
                    </a:lnTo>
                    <a:lnTo>
                      <a:pt x="612" y="114"/>
                    </a:lnTo>
                    <a:lnTo>
                      <a:pt x="554" y="96"/>
                    </a:lnTo>
                    <a:lnTo>
                      <a:pt x="494" y="80"/>
                    </a:lnTo>
                    <a:lnTo>
                      <a:pt x="434" y="65"/>
                    </a:lnTo>
                    <a:lnTo>
                      <a:pt x="374" y="51"/>
                    </a:lnTo>
                    <a:lnTo>
                      <a:pt x="313" y="39"/>
                    </a:lnTo>
                    <a:lnTo>
                      <a:pt x="251" y="28"/>
                    </a:lnTo>
                    <a:lnTo>
                      <a:pt x="189" y="19"/>
                    </a:lnTo>
                    <a:lnTo>
                      <a:pt x="127" y="11"/>
                    </a:lnTo>
                    <a:lnTo>
                      <a:pt x="64" y="4"/>
                    </a:lnTo>
                    <a:lnTo>
                      <a:pt x="0" y="0"/>
                    </a:lnTo>
                    <a:lnTo>
                      <a:pt x="357" y="855"/>
                    </a:lnTo>
                    <a:lnTo>
                      <a:pt x="377" y="851"/>
                    </a:lnTo>
                    <a:lnTo>
                      <a:pt x="398" y="848"/>
                    </a:lnTo>
                    <a:lnTo>
                      <a:pt x="420" y="845"/>
                    </a:lnTo>
                    <a:lnTo>
                      <a:pt x="442" y="8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800" dirty="0">
                  <a:latin typeface="PF Din Text Cond Pro" charset="0"/>
                  <a:ea typeface="PF Din Text Cond Pro" charset="0"/>
                  <a:cs typeface="PF Din Text Cond Pro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719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image" Target="../media/image8.jpe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image" Target="../media/image7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5" cstate="print">
            <a:extLst/>
          </a:blip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6" cstate="print">
            <a:extLst/>
          </a:blip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48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41" r:id="rId2"/>
    <p:sldLayoutId id="2147483773" r:id="rId3"/>
    <p:sldLayoutId id="2147483776" r:id="rId4"/>
    <p:sldLayoutId id="2147483777" r:id="rId5"/>
    <p:sldLayoutId id="2147483690" r:id="rId6"/>
    <p:sldLayoutId id="2147483793" r:id="rId7"/>
    <p:sldLayoutId id="2147483691" r:id="rId8"/>
    <p:sldLayoutId id="2147483760" r:id="rId9"/>
    <p:sldLayoutId id="2147483779" r:id="rId10"/>
    <p:sldLayoutId id="2147483748" r:id="rId11"/>
    <p:sldLayoutId id="2147483772" r:id="rId12"/>
    <p:sldLayoutId id="2147483778" r:id="rId13"/>
    <p:sldLayoutId id="2147483762" r:id="rId14"/>
    <p:sldLayoutId id="2147483763" r:id="rId15"/>
    <p:sldLayoutId id="2147483765" r:id="rId16"/>
    <p:sldLayoutId id="2147483768" r:id="rId17"/>
    <p:sldLayoutId id="2147483769" r:id="rId18"/>
    <p:sldLayoutId id="2147483746" r:id="rId19"/>
    <p:sldLayoutId id="2147483764" r:id="rId20"/>
    <p:sldLayoutId id="2147483771" r:id="rId21"/>
    <p:sldLayoutId id="2147483774" r:id="rId22"/>
    <p:sldLayoutId id="2147483775" r:id="rId23"/>
    <p:sldLayoutId id="2147483770" r:id="rId24"/>
    <p:sldLayoutId id="2147483695" r:id="rId25"/>
    <p:sldLayoutId id="2147483697" r:id="rId26"/>
    <p:sldLayoutId id="2147483759" r:id="rId27"/>
    <p:sldLayoutId id="2147483698" r:id="rId28"/>
    <p:sldLayoutId id="2147483767" r:id="rId29"/>
    <p:sldLayoutId id="2147483799" r:id="rId30"/>
    <p:sldLayoutId id="2147483800" r:id="rId31"/>
    <p:sldLayoutId id="2147483798" r:id="rId32"/>
    <p:sldLayoutId id="2147483803" r:id="rId33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79" userDrawn="1">
          <p15:clr>
            <a:srgbClr val="F26B43"/>
          </p15:clr>
        </p15:guide>
        <p15:guide id="6" orient="horz" pos="4117" userDrawn="1">
          <p15:clr>
            <a:srgbClr val="F26B43"/>
          </p15:clr>
        </p15:guide>
        <p15:guide id="9" orient="horz" pos="4021" userDrawn="1">
          <p15:clr>
            <a:srgbClr val="F26B43"/>
          </p15:clr>
        </p15:guide>
        <p15:guide id="11" orient="horz" pos="615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20" orient="horz" pos="263" userDrawn="1">
          <p15:clr>
            <a:srgbClr val="F26B43"/>
          </p15:clr>
        </p15:guide>
        <p15:guide id="36" orient="horz" pos="346" userDrawn="1">
          <p15:clr>
            <a:srgbClr val="F26B43"/>
          </p15:clr>
        </p15:guide>
        <p15:guide id="37" orient="horz" pos="520" userDrawn="1">
          <p15:clr>
            <a:srgbClr val="F26B43"/>
          </p15:clr>
        </p15:guide>
        <p15:guide id="38" pos="784" userDrawn="1">
          <p15:clr>
            <a:srgbClr val="F26B43"/>
          </p15:clr>
        </p15:guide>
        <p15:guide id="39" pos="73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23" name="Picture 2" descr="C:\Users\bogus\Desktop\center.jp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32656"/>
            <a:ext cx="1144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bogus\Desktop\privolzhie.jp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32656"/>
            <a:ext cx="1403999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8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2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6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/>
            <a:fld id="{AF528B6D-1001-487C-8FFE-85B114390330}" type="slidenum">
              <a:rPr lang="ru-RU" sz="1200" b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 charset="0"/>
                <a:cs typeface="PF Din Text Cond Pro" charset="0"/>
              </a:rPr>
              <a:pPr algn="r"/>
              <a:t>‹#›</a:t>
            </a:fld>
            <a:endParaRPr lang="ru-RU" sz="12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3575720" y="379861"/>
            <a:ext cx="80270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 userDrawn="1"/>
        </p:nvPicPr>
        <p:blipFill>
          <a:blip r:embed="rId35" cstate="print">
            <a:extLst/>
          </a:blip>
          <a:stretch>
            <a:fillRect/>
          </a:stretch>
        </p:blipFill>
        <p:spPr>
          <a:xfrm>
            <a:off x="593676" y="364257"/>
            <a:ext cx="1087605" cy="36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 userDrawn="1"/>
        </p:nvPicPr>
        <p:blipFill>
          <a:blip r:embed="rId36" cstate="print">
            <a:extLst/>
          </a:blip>
          <a:stretch>
            <a:fillRect/>
          </a:stretch>
        </p:blipFill>
        <p:spPr>
          <a:xfrm>
            <a:off x="1847528" y="364257"/>
            <a:ext cx="1450133" cy="36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58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  <p:sldLayoutId id="2147483863" r:id="rId23"/>
    <p:sldLayoutId id="2147483864" r:id="rId24"/>
    <p:sldLayoutId id="2147483865" r:id="rId25"/>
    <p:sldLayoutId id="2147483866" r:id="rId26"/>
    <p:sldLayoutId id="2147483867" r:id="rId27"/>
    <p:sldLayoutId id="2147483868" r:id="rId28"/>
    <p:sldLayoutId id="2147483869" r:id="rId29"/>
    <p:sldLayoutId id="2147483870" r:id="rId30"/>
    <p:sldLayoutId id="2147483871" r:id="rId31"/>
    <p:sldLayoutId id="2147483872" r:id="rId32"/>
    <p:sldLayoutId id="2147483873" r:id="rId33"/>
  </p:sldLayoutIdLst>
  <p:txStyles>
    <p:titleStyle>
      <a:lvl1pPr algn="l" defTabSz="914377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0" marR="0" indent="-180970" algn="l" defTabSz="914377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0" indent="-169858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79">
          <p15:clr>
            <a:srgbClr val="F26B43"/>
          </p15:clr>
        </p15:guide>
        <p15:guide id="6" orient="horz" pos="4117">
          <p15:clr>
            <a:srgbClr val="F26B43"/>
          </p15:clr>
        </p15:guide>
        <p15:guide id="9" orient="horz" pos="4021">
          <p15:clr>
            <a:srgbClr val="F26B43"/>
          </p15:clr>
        </p15:guide>
        <p15:guide id="11" orient="horz" pos="615">
          <p15:clr>
            <a:srgbClr val="F26B43"/>
          </p15:clr>
        </p15:guide>
        <p15:guide id="15" pos="3840">
          <p15:clr>
            <a:srgbClr val="F26B43"/>
          </p15:clr>
        </p15:guide>
        <p15:guide id="20" orient="horz" pos="26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520">
          <p15:clr>
            <a:srgbClr val="F26B43"/>
          </p15:clr>
        </p15:guide>
        <p15:guide id="38" pos="784">
          <p15:clr>
            <a:srgbClr val="F26B43"/>
          </p15:clr>
        </p15:guide>
        <p15:guide id="39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6"/>
          <p:cNvSpPr>
            <a:spLocks noGrp="1"/>
          </p:cNvSpPr>
          <p:nvPr>
            <p:ph type="title"/>
          </p:nvPr>
        </p:nvSpPr>
        <p:spPr>
          <a:xfrm>
            <a:off x="3287688" y="2060848"/>
            <a:ext cx="8712968" cy="4094009"/>
          </a:xfrm>
        </p:spPr>
        <p:txBody>
          <a:bodyPr/>
          <a:lstStyle/>
          <a:p>
            <a:r>
              <a:rPr lang="ru-RU" dirty="0" smtClean="0"/>
              <a:t>Филиал ПАО «Россети Центр и Приволжье» – «Нижновэнерго» </a:t>
            </a:r>
            <a:r>
              <a:rPr lang="ru-RU" dirty="0"/>
              <a:t>стабильная, динамично развивающаяся энергетическая компания, заинтересованная в высококвалифицированных специалистах, готовых к постоянному профессиональному развитию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связи с изменением организационной структуры филиала и большими объёмами работ мы ищем в свою команду молодых и энергичных сотрудников – будущих энергетиков!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Обращайтесь: </a:t>
            </a:r>
            <a:r>
              <a:rPr lang="en-US" dirty="0" smtClean="0"/>
              <a:t>Silko.IG@nn.mrsk-cp.ru</a:t>
            </a:r>
            <a:r>
              <a:rPr lang="ru-RU" dirty="0" smtClean="0"/>
              <a:t>, 8-910-131-34-82</a:t>
            </a:r>
            <a:endParaRPr lang="ru-RU" dirty="0"/>
          </a:p>
        </p:txBody>
      </p:sp>
      <p:sp>
        <p:nvSpPr>
          <p:cNvPr id="9" name="Текст 12"/>
          <p:cNvSpPr>
            <a:spLocks noGrp="1"/>
          </p:cNvSpPr>
          <p:nvPr>
            <p:ph type="body" sz="quarter" idx="12"/>
          </p:nvPr>
        </p:nvSpPr>
        <p:spPr>
          <a:xfrm>
            <a:off x="8040216" y="6453336"/>
            <a:ext cx="2170082" cy="2687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ИЮЛЬ 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65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5591944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Перевозский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34816"/>
              </p:ext>
            </p:extLst>
          </p:nvPr>
        </p:nvGraphicFramePr>
        <p:xfrm>
          <a:off x="551384" y="836712"/>
          <a:ext cx="11209930" cy="152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4109">
                  <a:extLst>
                    <a:ext uri="{9D8B030D-6E8A-4147-A177-3AD203B41FA5}">
                      <a16:colId xmlns:a16="http://schemas.microsoft.com/office/drawing/2014/main" val="3638418400"/>
                    </a:ext>
                  </a:extLst>
                </a:gridCol>
                <a:gridCol w="1791133">
                  <a:extLst>
                    <a:ext uri="{9D8B030D-6E8A-4147-A177-3AD203B41FA5}">
                      <a16:colId xmlns:a16="http://schemas.microsoft.com/office/drawing/2014/main" val="903303227"/>
                    </a:ext>
                  </a:extLst>
                </a:gridCol>
                <a:gridCol w="1718595">
                  <a:extLst>
                    <a:ext uri="{9D8B030D-6E8A-4147-A177-3AD203B41FA5}">
                      <a16:colId xmlns:a16="http://schemas.microsoft.com/office/drawing/2014/main" val="3102375612"/>
                    </a:ext>
                  </a:extLst>
                </a:gridCol>
                <a:gridCol w="1606999">
                  <a:extLst>
                    <a:ext uri="{9D8B030D-6E8A-4147-A177-3AD203B41FA5}">
                      <a16:colId xmlns:a16="http://schemas.microsoft.com/office/drawing/2014/main" val="2216544543"/>
                    </a:ext>
                  </a:extLst>
                </a:gridCol>
                <a:gridCol w="1606999">
                  <a:extLst>
                    <a:ext uri="{9D8B030D-6E8A-4147-A177-3AD203B41FA5}">
                      <a16:colId xmlns:a16="http://schemas.microsoft.com/office/drawing/2014/main" val="96980496"/>
                    </a:ext>
                  </a:extLst>
                </a:gridCol>
                <a:gridCol w="2522095">
                  <a:extLst>
                    <a:ext uri="{9D8B030D-6E8A-4147-A177-3AD203B41FA5}">
                      <a16:colId xmlns:a16="http://schemas.microsoft.com/office/drawing/2014/main" val="115823715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6805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243759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Перевозский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91998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Перевозский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969276"/>
                  </a:ext>
                </a:extLst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5591944" y="2400526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Чкаловский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305240"/>
              </p:ext>
            </p:extLst>
          </p:nvPr>
        </p:nvGraphicFramePr>
        <p:xfrm>
          <a:off x="530586" y="2652554"/>
          <a:ext cx="11230728" cy="2099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754">
                  <a:extLst>
                    <a:ext uri="{9D8B030D-6E8A-4147-A177-3AD203B41FA5}">
                      <a16:colId xmlns:a16="http://schemas.microsoft.com/office/drawing/2014/main" val="676137794"/>
                    </a:ext>
                  </a:extLst>
                </a:gridCol>
                <a:gridCol w="1794457">
                  <a:extLst>
                    <a:ext uri="{9D8B030D-6E8A-4147-A177-3AD203B41FA5}">
                      <a16:colId xmlns:a16="http://schemas.microsoft.com/office/drawing/2014/main" val="4071593212"/>
                    </a:ext>
                  </a:extLst>
                </a:gridCol>
                <a:gridCol w="1721784">
                  <a:extLst>
                    <a:ext uri="{9D8B030D-6E8A-4147-A177-3AD203B41FA5}">
                      <a16:colId xmlns:a16="http://schemas.microsoft.com/office/drawing/2014/main" val="4442659"/>
                    </a:ext>
                  </a:extLst>
                </a:gridCol>
                <a:gridCol w="1609980">
                  <a:extLst>
                    <a:ext uri="{9D8B030D-6E8A-4147-A177-3AD203B41FA5}">
                      <a16:colId xmlns:a16="http://schemas.microsoft.com/office/drawing/2014/main" val="3685793030"/>
                    </a:ext>
                  </a:extLst>
                </a:gridCol>
                <a:gridCol w="1609980">
                  <a:extLst>
                    <a:ext uri="{9D8B030D-6E8A-4147-A177-3AD203B41FA5}">
                      <a16:colId xmlns:a16="http://schemas.microsoft.com/office/drawing/2014/main" val="4212167026"/>
                    </a:ext>
                  </a:extLst>
                </a:gridCol>
                <a:gridCol w="2526773">
                  <a:extLst>
                    <a:ext uri="{9D8B030D-6E8A-4147-A177-3AD203B41FA5}">
                      <a16:colId xmlns:a16="http://schemas.microsoft.com/office/drawing/2014/main" val="251741537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31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27183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Чкаловский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2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 4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977496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Чкаловский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404255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Чкаловский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Контролер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5419025"/>
                  </a:ext>
                </a:extLst>
              </a:tr>
            </a:tbl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>
          <a:xfrm>
            <a:off x="5581050" y="48238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Шахунский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757488"/>
              </p:ext>
            </p:extLst>
          </p:nvPr>
        </p:nvGraphicFramePr>
        <p:xfrm>
          <a:off x="530586" y="5111904"/>
          <a:ext cx="11219834" cy="95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844">
                  <a:extLst>
                    <a:ext uri="{9D8B030D-6E8A-4147-A177-3AD203B41FA5}">
                      <a16:colId xmlns:a16="http://schemas.microsoft.com/office/drawing/2014/main" val="463411623"/>
                    </a:ext>
                  </a:extLst>
                </a:gridCol>
                <a:gridCol w="1792717">
                  <a:extLst>
                    <a:ext uri="{9D8B030D-6E8A-4147-A177-3AD203B41FA5}">
                      <a16:colId xmlns:a16="http://schemas.microsoft.com/office/drawing/2014/main" val="3295352722"/>
                    </a:ext>
                  </a:extLst>
                </a:gridCol>
                <a:gridCol w="1720114">
                  <a:extLst>
                    <a:ext uri="{9D8B030D-6E8A-4147-A177-3AD203B41FA5}">
                      <a16:colId xmlns:a16="http://schemas.microsoft.com/office/drawing/2014/main" val="2155742161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1738398506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147544609"/>
                    </a:ext>
                  </a:extLst>
                </a:gridCol>
                <a:gridCol w="2524323">
                  <a:extLst>
                    <a:ext uri="{9D8B030D-6E8A-4147-A177-3AD203B41FA5}">
                      <a16:colId xmlns:a16="http://schemas.microsoft.com/office/drawing/2014/main" val="268223605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87452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27889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Шахунский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073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44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663952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Починковский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851080"/>
              </p:ext>
            </p:extLst>
          </p:nvPr>
        </p:nvGraphicFramePr>
        <p:xfrm>
          <a:off x="551383" y="836712"/>
          <a:ext cx="11281937" cy="95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726">
                  <a:extLst>
                    <a:ext uri="{9D8B030D-6E8A-4147-A177-3AD203B41FA5}">
                      <a16:colId xmlns:a16="http://schemas.microsoft.com/office/drawing/2014/main" val="1399779952"/>
                    </a:ext>
                  </a:extLst>
                </a:gridCol>
                <a:gridCol w="1802639">
                  <a:extLst>
                    <a:ext uri="{9D8B030D-6E8A-4147-A177-3AD203B41FA5}">
                      <a16:colId xmlns:a16="http://schemas.microsoft.com/office/drawing/2014/main" val="2064193956"/>
                    </a:ext>
                  </a:extLst>
                </a:gridCol>
                <a:gridCol w="1729635">
                  <a:extLst>
                    <a:ext uri="{9D8B030D-6E8A-4147-A177-3AD203B41FA5}">
                      <a16:colId xmlns:a16="http://schemas.microsoft.com/office/drawing/2014/main" val="3603398503"/>
                    </a:ext>
                  </a:extLst>
                </a:gridCol>
                <a:gridCol w="1617321">
                  <a:extLst>
                    <a:ext uri="{9D8B030D-6E8A-4147-A177-3AD203B41FA5}">
                      <a16:colId xmlns:a16="http://schemas.microsoft.com/office/drawing/2014/main" val="1741520554"/>
                    </a:ext>
                  </a:extLst>
                </a:gridCol>
                <a:gridCol w="1617321">
                  <a:extLst>
                    <a:ext uri="{9D8B030D-6E8A-4147-A177-3AD203B41FA5}">
                      <a16:colId xmlns:a16="http://schemas.microsoft.com/office/drawing/2014/main" val="2347750552"/>
                    </a:ext>
                  </a:extLst>
                </a:gridCol>
                <a:gridCol w="2538295">
                  <a:extLst>
                    <a:ext uri="{9D8B030D-6E8A-4147-A177-3AD203B41FA5}">
                      <a16:colId xmlns:a16="http://schemas.microsoft.com/office/drawing/2014/main" val="2632764885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417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2234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Починковский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Техник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824797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49203"/>
              </p:ext>
            </p:extLst>
          </p:nvPr>
        </p:nvGraphicFramePr>
        <p:xfrm>
          <a:off x="551382" y="2356133"/>
          <a:ext cx="11281939" cy="95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726">
                  <a:extLst>
                    <a:ext uri="{9D8B030D-6E8A-4147-A177-3AD203B41FA5}">
                      <a16:colId xmlns:a16="http://schemas.microsoft.com/office/drawing/2014/main" val="1480896787"/>
                    </a:ext>
                  </a:extLst>
                </a:gridCol>
                <a:gridCol w="1802639">
                  <a:extLst>
                    <a:ext uri="{9D8B030D-6E8A-4147-A177-3AD203B41FA5}">
                      <a16:colId xmlns:a16="http://schemas.microsoft.com/office/drawing/2014/main" val="3512188944"/>
                    </a:ext>
                  </a:extLst>
                </a:gridCol>
                <a:gridCol w="1729635">
                  <a:extLst>
                    <a:ext uri="{9D8B030D-6E8A-4147-A177-3AD203B41FA5}">
                      <a16:colId xmlns:a16="http://schemas.microsoft.com/office/drawing/2014/main" val="1448468727"/>
                    </a:ext>
                  </a:extLst>
                </a:gridCol>
                <a:gridCol w="1617322">
                  <a:extLst>
                    <a:ext uri="{9D8B030D-6E8A-4147-A177-3AD203B41FA5}">
                      <a16:colId xmlns:a16="http://schemas.microsoft.com/office/drawing/2014/main" val="3562820667"/>
                    </a:ext>
                  </a:extLst>
                </a:gridCol>
                <a:gridCol w="1617322">
                  <a:extLst>
                    <a:ext uri="{9D8B030D-6E8A-4147-A177-3AD203B41FA5}">
                      <a16:colId xmlns:a16="http://schemas.microsoft.com/office/drawing/2014/main" val="664983211"/>
                    </a:ext>
                  </a:extLst>
                </a:gridCol>
                <a:gridCol w="2538295">
                  <a:extLst>
                    <a:ext uri="{9D8B030D-6E8A-4147-A177-3AD203B41FA5}">
                      <a16:colId xmlns:a16="http://schemas.microsoft.com/office/drawing/2014/main" val="168703336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4977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22636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Семеновский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6713617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5663952" y="1996093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Семеновский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57624"/>
              </p:ext>
            </p:extLst>
          </p:nvPr>
        </p:nvGraphicFramePr>
        <p:xfrm>
          <a:off x="551381" y="3861048"/>
          <a:ext cx="11281940" cy="95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6726">
                  <a:extLst>
                    <a:ext uri="{9D8B030D-6E8A-4147-A177-3AD203B41FA5}">
                      <a16:colId xmlns:a16="http://schemas.microsoft.com/office/drawing/2014/main" val="2657181549"/>
                    </a:ext>
                  </a:extLst>
                </a:gridCol>
                <a:gridCol w="1802639">
                  <a:extLst>
                    <a:ext uri="{9D8B030D-6E8A-4147-A177-3AD203B41FA5}">
                      <a16:colId xmlns:a16="http://schemas.microsoft.com/office/drawing/2014/main" val="2652972933"/>
                    </a:ext>
                  </a:extLst>
                </a:gridCol>
                <a:gridCol w="1729635">
                  <a:extLst>
                    <a:ext uri="{9D8B030D-6E8A-4147-A177-3AD203B41FA5}">
                      <a16:colId xmlns:a16="http://schemas.microsoft.com/office/drawing/2014/main" val="771544996"/>
                    </a:ext>
                  </a:extLst>
                </a:gridCol>
                <a:gridCol w="1617322">
                  <a:extLst>
                    <a:ext uri="{9D8B030D-6E8A-4147-A177-3AD203B41FA5}">
                      <a16:colId xmlns:a16="http://schemas.microsoft.com/office/drawing/2014/main" val="453694838"/>
                    </a:ext>
                  </a:extLst>
                </a:gridCol>
                <a:gridCol w="1617322">
                  <a:extLst>
                    <a:ext uri="{9D8B030D-6E8A-4147-A177-3AD203B41FA5}">
                      <a16:colId xmlns:a16="http://schemas.microsoft.com/office/drawing/2014/main" val="1424981302"/>
                    </a:ext>
                  </a:extLst>
                </a:gridCol>
                <a:gridCol w="2538296">
                  <a:extLst>
                    <a:ext uri="{9D8B030D-6E8A-4147-A177-3AD203B41FA5}">
                      <a16:colId xmlns:a16="http://schemas.microsoft.com/office/drawing/2014/main" val="405911853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8603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1682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Сергачский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3381817"/>
                  </a:ext>
                </a:extLst>
              </a:tr>
            </a:tbl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5663951" y="3508261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Сергачский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35054"/>
              </p:ext>
            </p:extLst>
          </p:nvPr>
        </p:nvGraphicFramePr>
        <p:xfrm>
          <a:off x="551380" y="5380469"/>
          <a:ext cx="11233252" cy="956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195">
                  <a:extLst>
                    <a:ext uri="{9D8B030D-6E8A-4147-A177-3AD203B41FA5}">
                      <a16:colId xmlns:a16="http://schemas.microsoft.com/office/drawing/2014/main" val="3826135925"/>
                    </a:ext>
                  </a:extLst>
                </a:gridCol>
                <a:gridCol w="1794860">
                  <a:extLst>
                    <a:ext uri="{9D8B030D-6E8A-4147-A177-3AD203B41FA5}">
                      <a16:colId xmlns:a16="http://schemas.microsoft.com/office/drawing/2014/main" val="1801796635"/>
                    </a:ext>
                  </a:extLst>
                </a:gridCol>
                <a:gridCol w="1722171">
                  <a:extLst>
                    <a:ext uri="{9D8B030D-6E8A-4147-A177-3AD203B41FA5}">
                      <a16:colId xmlns:a16="http://schemas.microsoft.com/office/drawing/2014/main" val="2258890960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3738256969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1895377106"/>
                    </a:ext>
                  </a:extLst>
                </a:gridCol>
                <a:gridCol w="2527342">
                  <a:extLst>
                    <a:ext uri="{9D8B030D-6E8A-4147-A177-3AD203B41FA5}">
                      <a16:colId xmlns:a16="http://schemas.microsoft.com/office/drawing/2014/main" val="314858926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1168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88723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Шатковский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3318474"/>
                  </a:ext>
                </a:extLst>
              </a:tr>
            </a:tbl>
          </a:graphicData>
        </a:graphic>
      </p:graphicFrame>
      <p:sp>
        <p:nvSpPr>
          <p:cNvPr id="11" name="Заголовок 2"/>
          <p:cNvSpPr txBox="1">
            <a:spLocks/>
          </p:cNvSpPr>
          <p:nvPr/>
        </p:nvSpPr>
        <p:spPr>
          <a:xfrm>
            <a:off x="5663950" y="500952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Шатковский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</p:spTree>
    <p:extLst>
      <p:ext uri="{BB962C8B-B14F-4D97-AF65-F5344CB8AC3E}">
        <p14:creationId xmlns:p14="http://schemas.microsoft.com/office/powerpoint/2010/main" val="365576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5655855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Южное направление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электрических сетей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855168"/>
              </p:ext>
            </p:extLst>
          </p:nvPr>
        </p:nvGraphicFramePr>
        <p:xfrm>
          <a:off x="551380" y="836712"/>
          <a:ext cx="11273846" cy="1318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308">
                  <a:extLst>
                    <a:ext uri="{9D8B030D-6E8A-4147-A177-3AD203B41FA5}">
                      <a16:colId xmlns:a16="http://schemas.microsoft.com/office/drawing/2014/main" val="1352890149"/>
                    </a:ext>
                  </a:extLst>
                </a:gridCol>
                <a:gridCol w="1801346">
                  <a:extLst>
                    <a:ext uri="{9D8B030D-6E8A-4147-A177-3AD203B41FA5}">
                      <a16:colId xmlns:a16="http://schemas.microsoft.com/office/drawing/2014/main" val="2244467363"/>
                    </a:ext>
                  </a:extLst>
                </a:gridCol>
                <a:gridCol w="1728394">
                  <a:extLst>
                    <a:ext uri="{9D8B030D-6E8A-4147-A177-3AD203B41FA5}">
                      <a16:colId xmlns:a16="http://schemas.microsoft.com/office/drawing/2014/main" val="1155439182"/>
                    </a:ext>
                  </a:extLst>
                </a:gridCol>
                <a:gridCol w="1616162">
                  <a:extLst>
                    <a:ext uri="{9D8B030D-6E8A-4147-A177-3AD203B41FA5}">
                      <a16:colId xmlns:a16="http://schemas.microsoft.com/office/drawing/2014/main" val="1354009128"/>
                    </a:ext>
                  </a:extLst>
                </a:gridCol>
                <a:gridCol w="1616162">
                  <a:extLst>
                    <a:ext uri="{9D8B030D-6E8A-4147-A177-3AD203B41FA5}">
                      <a16:colId xmlns:a16="http://schemas.microsoft.com/office/drawing/2014/main" val="457324091"/>
                    </a:ext>
                  </a:extLst>
                </a:gridCol>
                <a:gridCol w="2536474">
                  <a:extLst>
                    <a:ext uri="{9D8B030D-6E8A-4147-A177-3AD203B41FA5}">
                      <a16:colId xmlns:a16="http://schemas.microsoft.com/office/drawing/2014/main" val="341456009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37566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857507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Служба механизации и транспорта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Южный участок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Водитель автомобиля 4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243461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Диспетчерская служба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Южный участок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Диспетчер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4511782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59295"/>
              </p:ext>
            </p:extLst>
          </p:nvPr>
        </p:nvGraphicFramePr>
        <p:xfrm>
          <a:off x="551380" y="1935897"/>
          <a:ext cx="11273847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308">
                  <a:extLst>
                    <a:ext uri="{9D8B030D-6E8A-4147-A177-3AD203B41FA5}">
                      <a16:colId xmlns:a16="http://schemas.microsoft.com/office/drawing/2014/main" val="2803340286"/>
                    </a:ext>
                  </a:extLst>
                </a:gridCol>
                <a:gridCol w="1801346">
                  <a:extLst>
                    <a:ext uri="{9D8B030D-6E8A-4147-A177-3AD203B41FA5}">
                      <a16:colId xmlns:a16="http://schemas.microsoft.com/office/drawing/2014/main" val="1960449536"/>
                    </a:ext>
                  </a:extLst>
                </a:gridCol>
                <a:gridCol w="1728395">
                  <a:extLst>
                    <a:ext uri="{9D8B030D-6E8A-4147-A177-3AD203B41FA5}">
                      <a16:colId xmlns:a16="http://schemas.microsoft.com/office/drawing/2014/main" val="738230101"/>
                    </a:ext>
                  </a:extLst>
                </a:gridCol>
                <a:gridCol w="1616162">
                  <a:extLst>
                    <a:ext uri="{9D8B030D-6E8A-4147-A177-3AD203B41FA5}">
                      <a16:colId xmlns:a16="http://schemas.microsoft.com/office/drawing/2014/main" val="2704575708"/>
                    </a:ext>
                  </a:extLst>
                </a:gridCol>
                <a:gridCol w="1616162">
                  <a:extLst>
                    <a:ext uri="{9D8B030D-6E8A-4147-A177-3AD203B41FA5}">
                      <a16:colId xmlns:a16="http://schemas.microsoft.com/office/drawing/2014/main" val="1483895514"/>
                    </a:ext>
                  </a:extLst>
                </a:gridCol>
                <a:gridCol w="2536474">
                  <a:extLst>
                    <a:ext uri="{9D8B030D-6E8A-4147-A177-3AD203B41FA5}">
                      <a16:colId xmlns:a16="http://schemas.microsoft.com/office/drawing/2014/main" val="642874378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Южный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Электрослесарь по ремонту оборудования распределительных устройств 4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007704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Южный высоковольтный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релейной защиты, автоматики и метрологии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Электромонтер по техническому обслуживанию и ремонту устройств РЗА 5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4602421"/>
                  </a:ext>
                </a:extLst>
              </a:tr>
            </a:tbl>
          </a:graphicData>
        </a:graphic>
      </p:graphicFrame>
      <p:sp>
        <p:nvSpPr>
          <p:cNvPr id="10" name="Заголовок 2"/>
          <p:cNvSpPr txBox="1">
            <a:spLocks/>
          </p:cNvSpPr>
          <p:nvPr/>
        </p:nvSpPr>
        <p:spPr>
          <a:xfrm>
            <a:off x="6136594" y="3393829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Балахнинское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направление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81054"/>
              </p:ext>
            </p:extLst>
          </p:nvPr>
        </p:nvGraphicFramePr>
        <p:xfrm>
          <a:off x="551380" y="3639035"/>
          <a:ext cx="11273847" cy="217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307">
                  <a:extLst>
                    <a:ext uri="{9D8B030D-6E8A-4147-A177-3AD203B41FA5}">
                      <a16:colId xmlns:a16="http://schemas.microsoft.com/office/drawing/2014/main" val="3685993406"/>
                    </a:ext>
                  </a:extLst>
                </a:gridCol>
                <a:gridCol w="1801346">
                  <a:extLst>
                    <a:ext uri="{9D8B030D-6E8A-4147-A177-3AD203B41FA5}">
                      <a16:colId xmlns:a16="http://schemas.microsoft.com/office/drawing/2014/main" val="2401533036"/>
                    </a:ext>
                  </a:extLst>
                </a:gridCol>
                <a:gridCol w="1728396">
                  <a:extLst>
                    <a:ext uri="{9D8B030D-6E8A-4147-A177-3AD203B41FA5}">
                      <a16:colId xmlns:a16="http://schemas.microsoft.com/office/drawing/2014/main" val="2920642489"/>
                    </a:ext>
                  </a:extLst>
                </a:gridCol>
                <a:gridCol w="1616161">
                  <a:extLst>
                    <a:ext uri="{9D8B030D-6E8A-4147-A177-3AD203B41FA5}">
                      <a16:colId xmlns:a16="http://schemas.microsoft.com/office/drawing/2014/main" val="1948892879"/>
                    </a:ext>
                  </a:extLst>
                </a:gridCol>
                <a:gridCol w="1616161">
                  <a:extLst>
                    <a:ext uri="{9D8B030D-6E8A-4147-A177-3AD203B41FA5}">
                      <a16:colId xmlns:a16="http://schemas.microsoft.com/office/drawing/2014/main" val="2649817594"/>
                    </a:ext>
                  </a:extLst>
                </a:gridCol>
                <a:gridCol w="2536476">
                  <a:extLst>
                    <a:ext uri="{9D8B030D-6E8A-4147-A177-3AD203B41FA5}">
                      <a16:colId xmlns:a16="http://schemas.microsoft.com/office/drawing/2014/main" val="332997332"/>
                    </a:ext>
                  </a:extLst>
                </a:gridCol>
              </a:tblGrid>
              <a:tr h="604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Должность (специальность, профессия), разряд, класс (категория) квалификации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690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76266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Балахнинский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Электрослесарь по ремонту оборудования распределительных устройств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 и 4 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467911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Балахнинский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район электрических сетей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4 разряда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9873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06540"/>
              </p:ext>
            </p:extLst>
          </p:nvPr>
        </p:nvGraphicFramePr>
        <p:xfrm>
          <a:off x="551380" y="5635475"/>
          <a:ext cx="11273846" cy="1116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309">
                  <a:extLst>
                    <a:ext uri="{9D8B030D-6E8A-4147-A177-3AD203B41FA5}">
                      <a16:colId xmlns:a16="http://schemas.microsoft.com/office/drawing/2014/main" val="1507476700"/>
                    </a:ext>
                  </a:extLst>
                </a:gridCol>
                <a:gridCol w="1801347">
                  <a:extLst>
                    <a:ext uri="{9D8B030D-6E8A-4147-A177-3AD203B41FA5}">
                      <a16:colId xmlns:a16="http://schemas.microsoft.com/office/drawing/2014/main" val="3608227500"/>
                    </a:ext>
                  </a:extLst>
                </a:gridCol>
                <a:gridCol w="1728394">
                  <a:extLst>
                    <a:ext uri="{9D8B030D-6E8A-4147-A177-3AD203B41FA5}">
                      <a16:colId xmlns:a16="http://schemas.microsoft.com/office/drawing/2014/main" val="1740900064"/>
                    </a:ext>
                  </a:extLst>
                </a:gridCol>
                <a:gridCol w="1616161">
                  <a:extLst>
                    <a:ext uri="{9D8B030D-6E8A-4147-A177-3AD203B41FA5}">
                      <a16:colId xmlns:a16="http://schemas.microsoft.com/office/drawing/2014/main" val="1982606816"/>
                    </a:ext>
                  </a:extLst>
                </a:gridCol>
                <a:gridCol w="1616161">
                  <a:extLst>
                    <a:ext uri="{9D8B030D-6E8A-4147-A177-3AD203B41FA5}">
                      <a16:colId xmlns:a16="http://schemas.microsoft.com/office/drawing/2014/main" val="547122928"/>
                    </a:ext>
                  </a:extLst>
                </a:gridCol>
                <a:gridCol w="2536474">
                  <a:extLst>
                    <a:ext uri="{9D8B030D-6E8A-4147-A177-3AD203B41FA5}">
                      <a16:colId xmlns:a16="http://schemas.microsoft.com/office/drawing/2014/main" val="2062257201"/>
                    </a:ext>
                  </a:extLst>
                </a:gridCol>
              </a:tblGrid>
              <a:tr h="381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 обеспечения 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Служба механизации и транспорта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Балахнинский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участок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Водитель автомобиля 4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1703067"/>
                  </a:ext>
                </a:extLst>
              </a:tr>
              <a:tr h="508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Служба подготовки 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База отдыха "</a:t>
                      </a:r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Им.Гагарина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ремонту и обслуживанию электрооборудования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541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04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6030281" y="404664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Аппарат управления (Нижний Новгород)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96619"/>
              </p:ext>
            </p:extLst>
          </p:nvPr>
        </p:nvGraphicFramePr>
        <p:xfrm>
          <a:off x="537119" y="908720"/>
          <a:ext cx="11181795" cy="3853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179">
                  <a:extLst>
                    <a:ext uri="{9D8B030D-6E8A-4147-A177-3AD203B41FA5}">
                      <a16:colId xmlns:a16="http://schemas.microsoft.com/office/drawing/2014/main" val="1246719170"/>
                    </a:ext>
                  </a:extLst>
                </a:gridCol>
                <a:gridCol w="1786638">
                  <a:extLst>
                    <a:ext uri="{9D8B030D-6E8A-4147-A177-3AD203B41FA5}">
                      <a16:colId xmlns:a16="http://schemas.microsoft.com/office/drawing/2014/main" val="145843652"/>
                    </a:ext>
                  </a:extLst>
                </a:gridCol>
                <a:gridCol w="1714282">
                  <a:extLst>
                    <a:ext uri="{9D8B030D-6E8A-4147-A177-3AD203B41FA5}">
                      <a16:colId xmlns:a16="http://schemas.microsoft.com/office/drawing/2014/main" val="1478204550"/>
                    </a:ext>
                  </a:extLst>
                </a:gridCol>
                <a:gridCol w="1602966">
                  <a:extLst>
                    <a:ext uri="{9D8B030D-6E8A-4147-A177-3AD203B41FA5}">
                      <a16:colId xmlns:a16="http://schemas.microsoft.com/office/drawing/2014/main" val="4259547362"/>
                    </a:ext>
                  </a:extLst>
                </a:gridCol>
                <a:gridCol w="1602966">
                  <a:extLst>
                    <a:ext uri="{9D8B030D-6E8A-4147-A177-3AD203B41FA5}">
                      <a16:colId xmlns:a16="http://schemas.microsoft.com/office/drawing/2014/main" val="128296084"/>
                    </a:ext>
                  </a:extLst>
                </a:gridCol>
                <a:gridCol w="2515764">
                  <a:extLst>
                    <a:ext uri="{9D8B030D-6E8A-4147-A177-3AD203B41FA5}">
                      <a16:colId xmlns:a16="http://schemas.microsoft.com/office/drawing/2014/main" val="97116084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6584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163507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Оперативно-ситуационный отдел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 2 категории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15066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Диспетчерская служба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595885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Диспетчерская служба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 оперативно-технологического управления основной сетью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 2 категории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26037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Диспетчерская служба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 оперативно-технологического управления распределительной сетью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 2 категории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804505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Центр управления сетями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Диспетчерская служба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Участок оперативно-технологического управления городской сетью Нижний Новгород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Старший диспетчер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819930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76368"/>
              </p:ext>
            </p:extLst>
          </p:nvPr>
        </p:nvGraphicFramePr>
        <p:xfrm>
          <a:off x="537119" y="4577617"/>
          <a:ext cx="11181795" cy="2223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179">
                  <a:extLst>
                    <a:ext uri="{9D8B030D-6E8A-4147-A177-3AD203B41FA5}">
                      <a16:colId xmlns:a16="http://schemas.microsoft.com/office/drawing/2014/main" val="693906318"/>
                    </a:ext>
                  </a:extLst>
                </a:gridCol>
                <a:gridCol w="1786638">
                  <a:extLst>
                    <a:ext uri="{9D8B030D-6E8A-4147-A177-3AD203B41FA5}">
                      <a16:colId xmlns:a16="http://schemas.microsoft.com/office/drawing/2014/main" val="4123570422"/>
                    </a:ext>
                  </a:extLst>
                </a:gridCol>
                <a:gridCol w="1714282">
                  <a:extLst>
                    <a:ext uri="{9D8B030D-6E8A-4147-A177-3AD203B41FA5}">
                      <a16:colId xmlns:a16="http://schemas.microsoft.com/office/drawing/2014/main" val="3665497182"/>
                    </a:ext>
                  </a:extLst>
                </a:gridCol>
                <a:gridCol w="1602966">
                  <a:extLst>
                    <a:ext uri="{9D8B030D-6E8A-4147-A177-3AD203B41FA5}">
                      <a16:colId xmlns:a16="http://schemas.microsoft.com/office/drawing/2014/main" val="3964933677"/>
                    </a:ext>
                  </a:extLst>
                </a:gridCol>
                <a:gridCol w="1602966">
                  <a:extLst>
                    <a:ext uri="{9D8B030D-6E8A-4147-A177-3AD203B41FA5}">
                      <a16:colId xmlns:a16="http://schemas.microsoft.com/office/drawing/2014/main" val="1607990209"/>
                    </a:ext>
                  </a:extLst>
                </a:gridCol>
                <a:gridCol w="2515764">
                  <a:extLst>
                    <a:ext uri="{9D8B030D-6E8A-4147-A177-3AD203B41FA5}">
                      <a16:colId xmlns:a16="http://schemas.microsoft.com/office/drawing/2014/main" val="778924962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 производственной безопасности и производственного контроля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охраны труда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Специалист по охране труда 2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04892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 технологического развития и </a:t>
                      </a:r>
                      <a:r>
                        <a:rPr lang="ru-RU" sz="1200" u="none" strike="noStrike" dirty="0" err="1">
                          <a:effectLst/>
                        </a:rPr>
                        <a:t>цифровизации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Проектная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369404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капитального строительства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Отдел организации строительства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217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08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6096000" y="548680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Аппарат управления (Нижний Новгород)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03952"/>
              </p:ext>
            </p:extLst>
          </p:nvPr>
        </p:nvGraphicFramePr>
        <p:xfrm>
          <a:off x="603324" y="836712"/>
          <a:ext cx="11181307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093">
                  <a:extLst>
                    <a:ext uri="{9D8B030D-6E8A-4147-A177-3AD203B41FA5}">
                      <a16:colId xmlns:a16="http://schemas.microsoft.com/office/drawing/2014/main" val="2711790791"/>
                    </a:ext>
                  </a:extLst>
                </a:gridCol>
                <a:gridCol w="1786560">
                  <a:extLst>
                    <a:ext uri="{9D8B030D-6E8A-4147-A177-3AD203B41FA5}">
                      <a16:colId xmlns:a16="http://schemas.microsoft.com/office/drawing/2014/main" val="140693736"/>
                    </a:ext>
                  </a:extLst>
                </a:gridCol>
                <a:gridCol w="1714208">
                  <a:extLst>
                    <a:ext uri="{9D8B030D-6E8A-4147-A177-3AD203B41FA5}">
                      <a16:colId xmlns:a16="http://schemas.microsoft.com/office/drawing/2014/main" val="1501997822"/>
                    </a:ext>
                  </a:extLst>
                </a:gridCol>
                <a:gridCol w="1602895">
                  <a:extLst>
                    <a:ext uri="{9D8B030D-6E8A-4147-A177-3AD203B41FA5}">
                      <a16:colId xmlns:a16="http://schemas.microsoft.com/office/drawing/2014/main" val="4054650015"/>
                    </a:ext>
                  </a:extLst>
                </a:gridCol>
                <a:gridCol w="1602895">
                  <a:extLst>
                    <a:ext uri="{9D8B030D-6E8A-4147-A177-3AD203B41FA5}">
                      <a16:colId xmlns:a16="http://schemas.microsoft.com/office/drawing/2014/main" val="219123639"/>
                    </a:ext>
                  </a:extLst>
                </a:gridCol>
                <a:gridCol w="2515656">
                  <a:extLst>
                    <a:ext uri="{9D8B030D-6E8A-4147-A177-3AD203B41FA5}">
                      <a16:colId xmlns:a16="http://schemas.microsoft.com/office/drawing/2014/main" val="3382687537"/>
                    </a:ext>
                  </a:extLst>
                </a:gridCol>
              </a:tblGrid>
              <a:tr h="6040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Должность (специальность, профессия), разряд, класс (категория) квалификации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8858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606594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57928"/>
              </p:ext>
            </p:extLst>
          </p:nvPr>
        </p:nvGraphicFramePr>
        <p:xfrm>
          <a:off x="603324" y="1404403"/>
          <a:ext cx="11181307" cy="380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094">
                  <a:extLst>
                    <a:ext uri="{9D8B030D-6E8A-4147-A177-3AD203B41FA5}">
                      <a16:colId xmlns:a16="http://schemas.microsoft.com/office/drawing/2014/main" val="1720575763"/>
                    </a:ext>
                  </a:extLst>
                </a:gridCol>
                <a:gridCol w="1786560">
                  <a:extLst>
                    <a:ext uri="{9D8B030D-6E8A-4147-A177-3AD203B41FA5}">
                      <a16:colId xmlns:a16="http://schemas.microsoft.com/office/drawing/2014/main" val="2959882683"/>
                    </a:ext>
                  </a:extLst>
                </a:gridCol>
                <a:gridCol w="1714207">
                  <a:extLst>
                    <a:ext uri="{9D8B030D-6E8A-4147-A177-3AD203B41FA5}">
                      <a16:colId xmlns:a16="http://schemas.microsoft.com/office/drawing/2014/main" val="1309669393"/>
                    </a:ext>
                  </a:extLst>
                </a:gridCol>
                <a:gridCol w="1602896">
                  <a:extLst>
                    <a:ext uri="{9D8B030D-6E8A-4147-A177-3AD203B41FA5}">
                      <a16:colId xmlns:a16="http://schemas.microsoft.com/office/drawing/2014/main" val="2189771095"/>
                    </a:ext>
                  </a:extLst>
                </a:gridCol>
                <a:gridCol w="1602896">
                  <a:extLst>
                    <a:ext uri="{9D8B030D-6E8A-4147-A177-3AD203B41FA5}">
                      <a16:colId xmlns:a16="http://schemas.microsoft.com/office/drawing/2014/main" val="1893667542"/>
                    </a:ext>
                  </a:extLst>
                </a:gridCol>
                <a:gridCol w="2515654">
                  <a:extLst>
                    <a:ext uri="{9D8B030D-6E8A-4147-A177-3AD203B41FA5}">
                      <a16:colId xmlns:a16="http://schemas.microsoft.com/office/drawing/2014/main" val="565488823"/>
                    </a:ext>
                  </a:extLst>
                </a:gridCol>
              </a:tblGrid>
              <a:tr h="395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 капитального строительства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организации строительства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2637283"/>
                  </a:ext>
                </a:extLst>
              </a:tr>
              <a:tr h="659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 технологического присоединения и перспективного развития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технологического присоединения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Специалист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6462694"/>
                  </a:ext>
                </a:extLst>
              </a:tr>
              <a:tr h="4656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Департамент реализации услуг и учета электроэнергии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 реализации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формирования объемов оказанных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Инженер 1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54376"/>
                  </a:ext>
                </a:extLst>
              </a:tr>
              <a:tr h="730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Департамент реализации услуг и учета электроэнергии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 учета электроэнергии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прогнозирования балансов электроэнергии, мощности и анализа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120196"/>
                  </a:ext>
                </a:extLst>
              </a:tr>
              <a:tr h="263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безопасности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Специалист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1447567"/>
                  </a:ext>
                </a:extLst>
              </a:tr>
              <a:tr h="395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безопасности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Группа инспекционного контроля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 1 категории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35265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91662"/>
              </p:ext>
            </p:extLst>
          </p:nvPr>
        </p:nvGraphicFramePr>
        <p:xfrm>
          <a:off x="603324" y="4314575"/>
          <a:ext cx="11181308" cy="2595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093">
                  <a:extLst>
                    <a:ext uri="{9D8B030D-6E8A-4147-A177-3AD203B41FA5}">
                      <a16:colId xmlns:a16="http://schemas.microsoft.com/office/drawing/2014/main" val="2477132280"/>
                    </a:ext>
                  </a:extLst>
                </a:gridCol>
                <a:gridCol w="1786561">
                  <a:extLst>
                    <a:ext uri="{9D8B030D-6E8A-4147-A177-3AD203B41FA5}">
                      <a16:colId xmlns:a16="http://schemas.microsoft.com/office/drawing/2014/main" val="1790562055"/>
                    </a:ext>
                  </a:extLst>
                </a:gridCol>
                <a:gridCol w="1714207">
                  <a:extLst>
                    <a:ext uri="{9D8B030D-6E8A-4147-A177-3AD203B41FA5}">
                      <a16:colId xmlns:a16="http://schemas.microsoft.com/office/drawing/2014/main" val="349266756"/>
                    </a:ext>
                  </a:extLst>
                </a:gridCol>
                <a:gridCol w="1602896">
                  <a:extLst>
                    <a:ext uri="{9D8B030D-6E8A-4147-A177-3AD203B41FA5}">
                      <a16:colId xmlns:a16="http://schemas.microsoft.com/office/drawing/2014/main" val="3406635360"/>
                    </a:ext>
                  </a:extLst>
                </a:gridCol>
                <a:gridCol w="1602896">
                  <a:extLst>
                    <a:ext uri="{9D8B030D-6E8A-4147-A177-3AD203B41FA5}">
                      <a16:colId xmlns:a16="http://schemas.microsoft.com/office/drawing/2014/main" val="817606036"/>
                    </a:ext>
                  </a:extLst>
                </a:gridCol>
                <a:gridCol w="2515655">
                  <a:extLst>
                    <a:ext uri="{9D8B030D-6E8A-4147-A177-3AD203B41FA5}">
                      <a16:colId xmlns:a16="http://schemas.microsoft.com/office/drawing/2014/main" val="1368459583"/>
                    </a:ext>
                  </a:extLst>
                </a:gridCol>
              </a:tblGrid>
              <a:tr h="493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Департамент по работе с персоналом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организации труда и заработной платы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Специалист 1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extLst>
                  <a:ext uri="{0D108BD9-81ED-4DB2-BD59-A6C34878D82A}">
                    <a16:rowId xmlns:a16="http://schemas.microsoft.com/office/drawing/2014/main" val="3984689226"/>
                  </a:ext>
                </a:extLst>
              </a:tr>
              <a:tr h="37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Департамент правового обеспечения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претензионно-исковой работы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Специалист 2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extLst>
                  <a:ext uri="{0D108BD9-81ED-4DB2-BD59-A6C34878D82A}">
                    <a16:rowId xmlns:a16="http://schemas.microsoft.com/office/drawing/2014/main" val="685845664"/>
                  </a:ext>
                </a:extLst>
              </a:tr>
              <a:tr h="370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 делами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Административно-хозяйственный отдел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Рабочий по комплексному обслуживанию и ремонту зданий 3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extLst>
                  <a:ext uri="{0D108BD9-81ED-4DB2-BD59-A6C34878D82A}">
                    <a16:rowId xmlns:a16="http://schemas.microsoft.com/office/drawing/2014/main" val="4128832926"/>
                  </a:ext>
                </a:extLst>
              </a:tr>
              <a:tr h="904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Департамент корпоративных и технологических автоматизированных систем управления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Служба эксплуатации средств диспетчерского и технологического управления и информационных технологий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эксплуатации телекоммуникаций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 1 категории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66" marR="8766" marT="8766" marB="0" anchor="ctr"/>
                </a:tc>
                <a:extLst>
                  <a:ext uri="{0D108BD9-81ED-4DB2-BD59-A6C34878D82A}">
                    <a16:rowId xmlns:a16="http://schemas.microsoft.com/office/drawing/2014/main" val="1179441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24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6168008" y="404664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Социальная поддержка работников Нижновэнерго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175" y="1731624"/>
            <a:ext cx="75608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- Предоставляется </a:t>
            </a:r>
            <a:r>
              <a:rPr lang="ru-RU" sz="1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добровольное медицинское страхование и страхование работников от несчастных </a:t>
            </a:r>
            <a:r>
              <a:rPr lang="ru-RU" sz="1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случаев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302" y="211175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Проводятся физкультурно-оздоровительные мероприятия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086" y="1218870"/>
            <a:ext cx="1062108" cy="141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26" y="830642"/>
            <a:ext cx="940122" cy="125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3001" y="2306372"/>
            <a:ext cx="6403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Выплаты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единовременной материальной помощи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82989" y="2555757"/>
            <a:ext cx="56226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1) при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уходе работника в ежегодный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оплачиваемый 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отпуск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2) при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регистрации брака (впервые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);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3)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 рождении (усыновлении) ребенка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755" y="3364197"/>
            <a:ext cx="34295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Организуется поддержка семей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детьми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14" y="2815596"/>
            <a:ext cx="1472820" cy="97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58" y="2311149"/>
            <a:ext cx="1359275" cy="101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88839" y="507833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Корпоративная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поддержка в улучшении жилищных условий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работников;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13" y="4679265"/>
            <a:ext cx="1544998" cy="95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80249" y="3752611"/>
            <a:ext cx="2972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Работает Совет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молодых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специалистов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8839" y="4790155"/>
            <a:ext cx="4561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Формируется Кадровый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резерв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филиала;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742" y="4122705"/>
            <a:ext cx="5219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7313" algn="l"/>
                <a:tab pos="182563" algn="l"/>
              </a:tabLst>
            </a:pP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- Ведется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непрерывное обучение в корпоративной сети учебных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центров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профильных образовательных организациях </a:t>
            </a: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страны;</a:t>
            </a:r>
            <a:endParaRPr lang="ru-RU" sz="1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63" y="3719654"/>
            <a:ext cx="1289463" cy="103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581255" y="5529546"/>
            <a:ext cx="10199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- 50 </a:t>
            </a:r>
            <a:r>
              <a:rPr lang="ru-RU" sz="1400" b="1" dirty="0">
                <a:solidFill>
                  <a:srgbClr val="002060"/>
                </a:solidFill>
              </a:rPr>
              <a:t>000 рублей </a:t>
            </a:r>
            <a:r>
              <a:rPr lang="ru-RU" sz="1400" b="1" dirty="0" smtClean="0">
                <a:solidFill>
                  <a:srgbClr val="002060"/>
                </a:solidFill>
              </a:rPr>
              <a:t>получают </a:t>
            </a:r>
            <a:r>
              <a:rPr lang="ru-RU" sz="1400" b="1" dirty="0">
                <a:solidFill>
                  <a:srgbClr val="002060"/>
                </a:solidFill>
              </a:rPr>
              <a:t>молодые сотрудники, впервые трудоустраивающиеся после учебных заведений по профильным </a:t>
            </a:r>
            <a:r>
              <a:rPr lang="ru-RU" sz="1400" b="1" dirty="0" smtClean="0">
                <a:solidFill>
                  <a:srgbClr val="002060"/>
                </a:solidFill>
              </a:rPr>
              <a:t>специальностям;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8839" y="6106581"/>
            <a:ext cx="663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- Дополнительный </a:t>
            </a:r>
            <a:r>
              <a:rPr lang="ru-RU" sz="1400" b="1" dirty="0">
                <a:solidFill>
                  <a:srgbClr val="002060"/>
                </a:solidFill>
              </a:rPr>
              <a:t>оплачиваемый отпуск </a:t>
            </a:r>
            <a:r>
              <a:rPr lang="ru-RU" sz="1400" b="1" dirty="0" smtClean="0">
                <a:solidFill>
                  <a:srgbClr val="002060"/>
                </a:solidFill>
              </a:rPr>
              <a:t>получают </a:t>
            </a:r>
            <a:r>
              <a:rPr lang="ru-RU" sz="1400" b="1" dirty="0">
                <a:solidFill>
                  <a:srgbClr val="002060"/>
                </a:solidFill>
              </a:rPr>
              <a:t>работники с тремя и более детьми. </a:t>
            </a:r>
          </a:p>
          <a:p>
            <a:pPr lvl="0"/>
            <a:r>
              <a:rPr lang="ru-RU" sz="1400" b="1" dirty="0" smtClean="0">
                <a:solidFill>
                  <a:srgbClr val="002060"/>
                </a:solidFill>
              </a:rPr>
              <a:t>  Дополнительные </a:t>
            </a:r>
            <a:r>
              <a:rPr lang="ru-RU" sz="1400" b="1" dirty="0">
                <a:solidFill>
                  <a:srgbClr val="002060"/>
                </a:solidFill>
              </a:rPr>
              <a:t>дни отпуска начисляются по количеству детей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79146" y="5321674"/>
            <a:ext cx="911860" cy="1185581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рямоугольник 24"/>
          <p:cNvSpPr/>
          <p:nvPr/>
        </p:nvSpPr>
        <p:spPr>
          <a:xfrm>
            <a:off x="7280675" y="5914465"/>
            <a:ext cx="903557" cy="82433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-6486230"/>
              <a:satOff val="-27488"/>
              <a:lumOff val="17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рямоугольник 26"/>
          <p:cNvSpPr/>
          <p:nvPr/>
        </p:nvSpPr>
        <p:spPr>
          <a:xfrm>
            <a:off x="8978086" y="2635014"/>
            <a:ext cx="29188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Филиал стремится создавать внутрикорпоративные условия, </a:t>
            </a:r>
            <a:r>
              <a:rPr lang="ru-RU" b="1" dirty="0">
                <a:solidFill>
                  <a:srgbClr val="002060"/>
                </a:solidFill>
              </a:rPr>
              <a:t>в которых люди захотят работать, строить карьеру, быть полезными компании и рекомендовать </a:t>
            </a:r>
            <a:r>
              <a:rPr lang="ru-RU" b="1" dirty="0" smtClean="0">
                <a:solidFill>
                  <a:srgbClr val="002060"/>
                </a:solidFill>
              </a:rPr>
              <a:t>его </a:t>
            </a:r>
            <a:r>
              <a:rPr lang="ru-RU" b="1" dirty="0">
                <a:solidFill>
                  <a:srgbClr val="002060"/>
                </a:solidFill>
              </a:rPr>
              <a:t>друзьям как надёжного работодателя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76" y="3432875"/>
            <a:ext cx="540027" cy="54002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3470" y="973116"/>
            <a:ext cx="2455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Официальное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</a:rPr>
              <a:t>оформление по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ТК;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255" y="121437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  <a:tabLst>
                <a:tab pos="900430" algn="l"/>
              </a:tabLst>
            </a:pP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Стабильный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уровень дохода от 30 </a:t>
            </a:r>
            <a:r>
              <a:rPr lang="ru-RU" sz="14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(+30% премии ежемесячно);</a:t>
            </a:r>
            <a:endParaRPr lang="ru-RU" sz="1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738" y="1582056"/>
            <a:ext cx="2341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Индексация </a:t>
            </a:r>
            <a:r>
              <a:rPr lang="ru-RU" sz="1400" b="1" dirty="0">
                <a:solidFill>
                  <a:srgbClr val="002060"/>
                </a:solidFill>
                <a:ea typeface="Calibri" panose="020F0502020204030204" pitchFamily="34" charset="0"/>
              </a:rPr>
              <a:t>заработной </a:t>
            </a:r>
            <a:r>
              <a:rPr lang="ru-RU" sz="1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платы;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6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2270" y="504531"/>
            <a:ext cx="5688632" cy="216024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Вакансии.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Арзамасское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направление электрических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сетей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03021"/>
              </p:ext>
            </p:extLst>
          </p:nvPr>
        </p:nvGraphicFramePr>
        <p:xfrm>
          <a:off x="591670" y="793237"/>
          <a:ext cx="11089231" cy="181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961">
                  <a:extLst>
                    <a:ext uri="{9D8B030D-6E8A-4147-A177-3AD203B41FA5}">
                      <a16:colId xmlns:a16="http://schemas.microsoft.com/office/drawing/2014/main" val="4057466208"/>
                    </a:ext>
                  </a:extLst>
                </a:gridCol>
                <a:gridCol w="1771848">
                  <a:extLst>
                    <a:ext uri="{9D8B030D-6E8A-4147-A177-3AD203B41FA5}">
                      <a16:colId xmlns:a16="http://schemas.microsoft.com/office/drawing/2014/main" val="356810564"/>
                    </a:ext>
                  </a:extLst>
                </a:gridCol>
                <a:gridCol w="1700091">
                  <a:extLst>
                    <a:ext uri="{9D8B030D-6E8A-4147-A177-3AD203B41FA5}">
                      <a16:colId xmlns:a16="http://schemas.microsoft.com/office/drawing/2014/main" val="3544801018"/>
                    </a:ext>
                  </a:extLst>
                </a:gridCol>
                <a:gridCol w="1589696">
                  <a:extLst>
                    <a:ext uri="{9D8B030D-6E8A-4147-A177-3AD203B41FA5}">
                      <a16:colId xmlns:a16="http://schemas.microsoft.com/office/drawing/2014/main" val="939498488"/>
                    </a:ext>
                  </a:extLst>
                </a:gridCol>
                <a:gridCol w="1589696">
                  <a:extLst>
                    <a:ext uri="{9D8B030D-6E8A-4147-A177-3AD203B41FA5}">
                      <a16:colId xmlns:a16="http://schemas.microsoft.com/office/drawing/2014/main" val="3235632866"/>
                    </a:ext>
                  </a:extLst>
                </a:gridCol>
                <a:gridCol w="2494939">
                  <a:extLst>
                    <a:ext uri="{9D8B030D-6E8A-4147-A177-3AD203B41FA5}">
                      <a16:colId xmlns:a16="http://schemas.microsoft.com/office/drawing/2014/main" val="235072355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240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5647759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Арзамасский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высоковольтный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Электрослесарь по ремонту оборудования распределительных устройств 4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93444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Арзамасский</a:t>
                      </a:r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район электрических сетей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298054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30896"/>
              </p:ext>
            </p:extLst>
          </p:nvPr>
        </p:nvGraphicFramePr>
        <p:xfrm>
          <a:off x="591670" y="2606797"/>
          <a:ext cx="11089231" cy="170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961">
                  <a:extLst>
                    <a:ext uri="{9D8B030D-6E8A-4147-A177-3AD203B41FA5}">
                      <a16:colId xmlns:a16="http://schemas.microsoft.com/office/drawing/2014/main" val="2158293095"/>
                    </a:ext>
                  </a:extLst>
                </a:gridCol>
                <a:gridCol w="1771849">
                  <a:extLst>
                    <a:ext uri="{9D8B030D-6E8A-4147-A177-3AD203B41FA5}">
                      <a16:colId xmlns:a16="http://schemas.microsoft.com/office/drawing/2014/main" val="1564009106"/>
                    </a:ext>
                  </a:extLst>
                </a:gridCol>
                <a:gridCol w="1700091">
                  <a:extLst>
                    <a:ext uri="{9D8B030D-6E8A-4147-A177-3AD203B41FA5}">
                      <a16:colId xmlns:a16="http://schemas.microsoft.com/office/drawing/2014/main" val="3009480621"/>
                    </a:ext>
                  </a:extLst>
                </a:gridCol>
                <a:gridCol w="1589696">
                  <a:extLst>
                    <a:ext uri="{9D8B030D-6E8A-4147-A177-3AD203B41FA5}">
                      <a16:colId xmlns:a16="http://schemas.microsoft.com/office/drawing/2014/main" val="291700146"/>
                    </a:ext>
                  </a:extLst>
                </a:gridCol>
                <a:gridCol w="1589696">
                  <a:extLst>
                    <a:ext uri="{9D8B030D-6E8A-4147-A177-3AD203B41FA5}">
                      <a16:colId xmlns:a16="http://schemas.microsoft.com/office/drawing/2014/main" val="2607913080"/>
                    </a:ext>
                  </a:extLst>
                </a:gridCol>
                <a:gridCol w="2494938">
                  <a:extLst>
                    <a:ext uri="{9D8B030D-6E8A-4147-A177-3AD203B41FA5}">
                      <a16:colId xmlns:a16="http://schemas.microsoft.com/office/drawing/2014/main" val="279696663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Служба эксплуатации зданий и сооружений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Арзамасский</a:t>
                      </a:r>
                      <a:r>
                        <a:rPr lang="ru-RU" sz="1200" u="none" strike="noStrike" dirty="0">
                          <a:effectLst/>
                        </a:rPr>
                        <a:t> участок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Плотник 4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84053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эксплуатации зданий и сооружений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Арзамасский участок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Штукатур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16712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механизации и 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Арзамасский участок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Водитель автомобиля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0876100"/>
                  </a:ext>
                </a:extLst>
              </a:tr>
            </a:tbl>
          </a:graphicData>
        </a:graphic>
      </p:graphicFrame>
      <p:sp>
        <p:nvSpPr>
          <p:cNvPr id="13" name="Заголовок 2"/>
          <p:cNvSpPr txBox="1">
            <a:spLocks/>
          </p:cNvSpPr>
          <p:nvPr/>
        </p:nvSpPr>
        <p:spPr>
          <a:xfrm>
            <a:off x="5992270" y="4312345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Дзержинское направление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80031"/>
              </p:ext>
            </p:extLst>
          </p:nvPr>
        </p:nvGraphicFramePr>
        <p:xfrm>
          <a:off x="591670" y="4662292"/>
          <a:ext cx="11048946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903">
                  <a:extLst>
                    <a:ext uri="{9D8B030D-6E8A-4147-A177-3AD203B41FA5}">
                      <a16:colId xmlns:a16="http://schemas.microsoft.com/office/drawing/2014/main" val="1358252221"/>
                    </a:ext>
                  </a:extLst>
                </a:gridCol>
                <a:gridCol w="1765411">
                  <a:extLst>
                    <a:ext uri="{9D8B030D-6E8A-4147-A177-3AD203B41FA5}">
                      <a16:colId xmlns:a16="http://schemas.microsoft.com/office/drawing/2014/main" val="3963446700"/>
                    </a:ext>
                  </a:extLst>
                </a:gridCol>
                <a:gridCol w="1693915">
                  <a:extLst>
                    <a:ext uri="{9D8B030D-6E8A-4147-A177-3AD203B41FA5}">
                      <a16:colId xmlns:a16="http://schemas.microsoft.com/office/drawing/2014/main" val="2427788806"/>
                    </a:ext>
                  </a:extLst>
                </a:gridCol>
                <a:gridCol w="1583921">
                  <a:extLst>
                    <a:ext uri="{9D8B030D-6E8A-4147-A177-3AD203B41FA5}">
                      <a16:colId xmlns:a16="http://schemas.microsoft.com/office/drawing/2014/main" val="2989420898"/>
                    </a:ext>
                  </a:extLst>
                </a:gridCol>
                <a:gridCol w="1583921">
                  <a:extLst>
                    <a:ext uri="{9D8B030D-6E8A-4147-A177-3AD203B41FA5}">
                      <a16:colId xmlns:a16="http://schemas.microsoft.com/office/drawing/2014/main" val="2040010816"/>
                    </a:ext>
                  </a:extLst>
                </a:gridCol>
                <a:gridCol w="2485875">
                  <a:extLst>
                    <a:ext uri="{9D8B030D-6E8A-4147-A177-3AD203B41FA5}">
                      <a16:colId xmlns:a16="http://schemas.microsoft.com/office/drawing/2014/main" val="336800707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8471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721095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механизации и 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Дзержинский участок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Водитель автомобиля 4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1497579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механизации и 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Дзержинский участок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Слесарь по ремонту автомобилей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18708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79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023992" y="476672"/>
            <a:ext cx="5688632" cy="216024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Вакансии.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Дзержинское направление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электрических сетей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63749"/>
              </p:ext>
            </p:extLst>
          </p:nvPr>
        </p:nvGraphicFramePr>
        <p:xfrm>
          <a:off x="485574" y="836712"/>
          <a:ext cx="11227049" cy="181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109">
                  <a:extLst>
                    <a:ext uri="{9D8B030D-6E8A-4147-A177-3AD203B41FA5}">
                      <a16:colId xmlns:a16="http://schemas.microsoft.com/office/drawing/2014/main" val="1249590617"/>
                    </a:ext>
                  </a:extLst>
                </a:gridCol>
                <a:gridCol w="1793869">
                  <a:extLst>
                    <a:ext uri="{9D8B030D-6E8A-4147-A177-3AD203B41FA5}">
                      <a16:colId xmlns:a16="http://schemas.microsoft.com/office/drawing/2014/main" val="3516106312"/>
                    </a:ext>
                  </a:extLst>
                </a:gridCol>
                <a:gridCol w="1721220">
                  <a:extLst>
                    <a:ext uri="{9D8B030D-6E8A-4147-A177-3AD203B41FA5}">
                      <a16:colId xmlns:a16="http://schemas.microsoft.com/office/drawing/2014/main" val="3827598929"/>
                    </a:ext>
                  </a:extLst>
                </a:gridCol>
                <a:gridCol w="1609453">
                  <a:extLst>
                    <a:ext uri="{9D8B030D-6E8A-4147-A177-3AD203B41FA5}">
                      <a16:colId xmlns:a16="http://schemas.microsoft.com/office/drawing/2014/main" val="455866052"/>
                    </a:ext>
                  </a:extLst>
                </a:gridCol>
                <a:gridCol w="1609453">
                  <a:extLst>
                    <a:ext uri="{9D8B030D-6E8A-4147-A177-3AD203B41FA5}">
                      <a16:colId xmlns:a16="http://schemas.microsoft.com/office/drawing/2014/main" val="2292428279"/>
                    </a:ext>
                  </a:extLst>
                </a:gridCol>
                <a:gridCol w="2525945">
                  <a:extLst>
                    <a:ext uri="{9D8B030D-6E8A-4147-A177-3AD203B41FA5}">
                      <a16:colId xmlns:a16="http://schemas.microsoft.com/office/drawing/2014/main" val="42260269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09824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056186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Дзержинский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линий электропередачи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эксплуатации ВЛ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Электромонтер по ремонту воздушных линий электропередачи 4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28306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Дзержинский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Электрослесарь по ремонту оборудования распределительных устройств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917617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5999502" y="2852936"/>
            <a:ext cx="5688632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Кстовское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направление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41414"/>
              </p:ext>
            </p:extLst>
          </p:nvPr>
        </p:nvGraphicFramePr>
        <p:xfrm>
          <a:off x="485574" y="3235644"/>
          <a:ext cx="11202559" cy="152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2818">
                  <a:extLst>
                    <a:ext uri="{9D8B030D-6E8A-4147-A177-3AD203B41FA5}">
                      <a16:colId xmlns:a16="http://schemas.microsoft.com/office/drawing/2014/main" val="2810483233"/>
                    </a:ext>
                  </a:extLst>
                </a:gridCol>
                <a:gridCol w="1789956">
                  <a:extLst>
                    <a:ext uri="{9D8B030D-6E8A-4147-A177-3AD203B41FA5}">
                      <a16:colId xmlns:a16="http://schemas.microsoft.com/office/drawing/2014/main" val="371117243"/>
                    </a:ext>
                  </a:extLst>
                </a:gridCol>
                <a:gridCol w="1717465">
                  <a:extLst>
                    <a:ext uri="{9D8B030D-6E8A-4147-A177-3AD203B41FA5}">
                      <a16:colId xmlns:a16="http://schemas.microsoft.com/office/drawing/2014/main" val="2564020901"/>
                    </a:ext>
                  </a:extLst>
                </a:gridCol>
                <a:gridCol w="1605942">
                  <a:extLst>
                    <a:ext uri="{9D8B030D-6E8A-4147-A177-3AD203B41FA5}">
                      <a16:colId xmlns:a16="http://schemas.microsoft.com/office/drawing/2014/main" val="3167261799"/>
                    </a:ext>
                  </a:extLst>
                </a:gridCol>
                <a:gridCol w="1605942">
                  <a:extLst>
                    <a:ext uri="{9D8B030D-6E8A-4147-A177-3AD203B41FA5}">
                      <a16:colId xmlns:a16="http://schemas.microsoft.com/office/drawing/2014/main" val="689132318"/>
                    </a:ext>
                  </a:extLst>
                </a:gridCol>
                <a:gridCol w="2520436">
                  <a:extLst>
                    <a:ext uri="{9D8B030D-6E8A-4147-A177-3AD203B41FA5}">
                      <a16:colId xmlns:a16="http://schemas.microsoft.com/office/drawing/2014/main" val="57561634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2299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192666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 и 4 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198623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Управление обеспечения производства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Служба механизации и транспорта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Кстовский участок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Водитель автомобиля 4 разряда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9578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19996"/>
              </p:ext>
            </p:extLst>
          </p:nvPr>
        </p:nvGraphicFramePr>
        <p:xfrm>
          <a:off x="497819" y="4763454"/>
          <a:ext cx="11202558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2818">
                  <a:extLst>
                    <a:ext uri="{9D8B030D-6E8A-4147-A177-3AD203B41FA5}">
                      <a16:colId xmlns:a16="http://schemas.microsoft.com/office/drawing/2014/main" val="3872986741"/>
                    </a:ext>
                  </a:extLst>
                </a:gridCol>
                <a:gridCol w="1789956">
                  <a:extLst>
                    <a:ext uri="{9D8B030D-6E8A-4147-A177-3AD203B41FA5}">
                      <a16:colId xmlns:a16="http://schemas.microsoft.com/office/drawing/2014/main" val="432290178"/>
                    </a:ext>
                  </a:extLst>
                </a:gridCol>
                <a:gridCol w="1717465">
                  <a:extLst>
                    <a:ext uri="{9D8B030D-6E8A-4147-A177-3AD203B41FA5}">
                      <a16:colId xmlns:a16="http://schemas.microsoft.com/office/drawing/2014/main" val="3944842863"/>
                    </a:ext>
                  </a:extLst>
                </a:gridCol>
                <a:gridCol w="1605942">
                  <a:extLst>
                    <a:ext uri="{9D8B030D-6E8A-4147-A177-3AD203B41FA5}">
                      <a16:colId xmlns:a16="http://schemas.microsoft.com/office/drawing/2014/main" val="3529153358"/>
                    </a:ext>
                  </a:extLst>
                </a:gridCol>
                <a:gridCol w="1605942">
                  <a:extLst>
                    <a:ext uri="{9D8B030D-6E8A-4147-A177-3AD203B41FA5}">
                      <a16:colId xmlns:a16="http://schemas.microsoft.com/office/drawing/2014/main" val="1942621140"/>
                    </a:ext>
                  </a:extLst>
                </a:gridCol>
                <a:gridCol w="2520435">
                  <a:extLst>
                    <a:ext uri="{9D8B030D-6E8A-4147-A177-3AD203B41FA5}">
                      <a16:colId xmlns:a16="http://schemas.microsoft.com/office/drawing/2014/main" val="382321006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Бригада по реализации дополнительных сервисов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3 и 4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903367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90306"/>
              </p:ext>
            </p:extLst>
          </p:nvPr>
        </p:nvGraphicFramePr>
        <p:xfrm>
          <a:off x="497819" y="5334954"/>
          <a:ext cx="1119031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672">
                  <a:extLst>
                    <a:ext uri="{9D8B030D-6E8A-4147-A177-3AD203B41FA5}">
                      <a16:colId xmlns:a16="http://schemas.microsoft.com/office/drawing/2014/main" val="1372655097"/>
                    </a:ext>
                  </a:extLst>
                </a:gridCol>
                <a:gridCol w="1788000">
                  <a:extLst>
                    <a:ext uri="{9D8B030D-6E8A-4147-A177-3AD203B41FA5}">
                      <a16:colId xmlns:a16="http://schemas.microsoft.com/office/drawing/2014/main" val="3017465470"/>
                    </a:ext>
                  </a:extLst>
                </a:gridCol>
                <a:gridCol w="1715588">
                  <a:extLst>
                    <a:ext uri="{9D8B030D-6E8A-4147-A177-3AD203B41FA5}">
                      <a16:colId xmlns:a16="http://schemas.microsoft.com/office/drawing/2014/main" val="3525023614"/>
                    </a:ext>
                  </a:extLst>
                </a:gridCol>
                <a:gridCol w="1604187">
                  <a:extLst>
                    <a:ext uri="{9D8B030D-6E8A-4147-A177-3AD203B41FA5}">
                      <a16:colId xmlns:a16="http://schemas.microsoft.com/office/drawing/2014/main" val="1721413632"/>
                    </a:ext>
                  </a:extLst>
                </a:gridCol>
                <a:gridCol w="1604187">
                  <a:extLst>
                    <a:ext uri="{9D8B030D-6E8A-4147-A177-3AD203B41FA5}">
                      <a16:colId xmlns:a16="http://schemas.microsoft.com/office/drawing/2014/main" val="1608401593"/>
                    </a:ext>
                  </a:extLst>
                </a:gridCol>
                <a:gridCol w="2517680">
                  <a:extLst>
                    <a:ext uri="{9D8B030D-6E8A-4147-A177-3AD203B41FA5}">
                      <a16:colId xmlns:a16="http://schemas.microsoft.com/office/drawing/2014/main" val="1237293316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986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7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023992" y="476672"/>
            <a:ext cx="5688632" cy="216024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Вакансии.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Кстовское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направление электрических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сетей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88195"/>
              </p:ext>
            </p:extLst>
          </p:nvPr>
        </p:nvGraphicFramePr>
        <p:xfrm>
          <a:off x="551384" y="836713"/>
          <a:ext cx="11161240" cy="361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578">
                  <a:extLst>
                    <a:ext uri="{9D8B030D-6E8A-4147-A177-3AD203B41FA5}">
                      <a16:colId xmlns:a16="http://schemas.microsoft.com/office/drawing/2014/main" val="2834865827"/>
                    </a:ext>
                  </a:extLst>
                </a:gridCol>
                <a:gridCol w="1783354">
                  <a:extLst>
                    <a:ext uri="{9D8B030D-6E8A-4147-A177-3AD203B41FA5}">
                      <a16:colId xmlns:a16="http://schemas.microsoft.com/office/drawing/2014/main" val="3727376484"/>
                    </a:ext>
                  </a:extLst>
                </a:gridCol>
                <a:gridCol w="1711131">
                  <a:extLst>
                    <a:ext uri="{9D8B030D-6E8A-4147-A177-3AD203B41FA5}">
                      <a16:colId xmlns:a16="http://schemas.microsoft.com/office/drawing/2014/main" val="423925726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3898568550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1794800792"/>
                    </a:ext>
                  </a:extLst>
                </a:gridCol>
                <a:gridCol w="2511139">
                  <a:extLst>
                    <a:ext uri="{9D8B030D-6E8A-4147-A177-3AD203B41FA5}">
                      <a16:colId xmlns:a16="http://schemas.microsoft.com/office/drawing/2014/main" val="1573368358"/>
                    </a:ext>
                  </a:extLst>
                </a:gridCol>
              </a:tblGrid>
              <a:tr h="18732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7641052"/>
                  </a:ext>
                </a:extLst>
              </a:tr>
              <a:tr h="187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1065567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Кстовский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линий электропередачи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эксплуатации ВЛ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Электромонтер по ремонту воздушных линий электропередачи 3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10861350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Кстовский высоковольтный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Электромонтер по обслуживанию подстанций 4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836248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Кстовский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Электромонтер по обслуживанию подстанций 3 разряда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0758977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Кстовский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Участок подстанций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Бригада по обслуживанию ПС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Электрослесарь по ремонту оборудования распределительных устройств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4029991"/>
                  </a:ext>
                </a:extLst>
              </a:tr>
              <a:tr h="645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263397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89394"/>
              </p:ext>
            </p:extLst>
          </p:nvPr>
        </p:nvGraphicFramePr>
        <p:xfrm>
          <a:off x="539569" y="4423834"/>
          <a:ext cx="11161240" cy="517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578">
                  <a:extLst>
                    <a:ext uri="{9D8B030D-6E8A-4147-A177-3AD203B41FA5}">
                      <a16:colId xmlns:a16="http://schemas.microsoft.com/office/drawing/2014/main" val="2068967283"/>
                    </a:ext>
                  </a:extLst>
                </a:gridCol>
                <a:gridCol w="1783354">
                  <a:extLst>
                    <a:ext uri="{9D8B030D-6E8A-4147-A177-3AD203B41FA5}">
                      <a16:colId xmlns:a16="http://schemas.microsoft.com/office/drawing/2014/main" val="3467408871"/>
                    </a:ext>
                  </a:extLst>
                </a:gridCol>
                <a:gridCol w="1711131">
                  <a:extLst>
                    <a:ext uri="{9D8B030D-6E8A-4147-A177-3AD203B41FA5}">
                      <a16:colId xmlns:a16="http://schemas.microsoft.com/office/drawing/2014/main" val="2655645414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947095392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477536446"/>
                    </a:ext>
                  </a:extLst>
                </a:gridCol>
                <a:gridCol w="2511139">
                  <a:extLst>
                    <a:ext uri="{9D8B030D-6E8A-4147-A177-3AD203B41FA5}">
                      <a16:colId xmlns:a16="http://schemas.microsoft.com/office/drawing/2014/main" val="568336468"/>
                    </a:ext>
                  </a:extLst>
                </a:gridCol>
              </a:tblGrid>
              <a:tr h="517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оперативно-выездной бригады 5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72976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13599"/>
              </p:ext>
            </p:extLst>
          </p:nvPr>
        </p:nvGraphicFramePr>
        <p:xfrm>
          <a:off x="533661" y="4941357"/>
          <a:ext cx="11173055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7648">
                  <a:extLst>
                    <a:ext uri="{9D8B030D-6E8A-4147-A177-3AD203B41FA5}">
                      <a16:colId xmlns:a16="http://schemas.microsoft.com/office/drawing/2014/main" val="2770902625"/>
                    </a:ext>
                  </a:extLst>
                </a:gridCol>
                <a:gridCol w="1785242">
                  <a:extLst>
                    <a:ext uri="{9D8B030D-6E8A-4147-A177-3AD203B41FA5}">
                      <a16:colId xmlns:a16="http://schemas.microsoft.com/office/drawing/2014/main" val="902188967"/>
                    </a:ext>
                  </a:extLst>
                </a:gridCol>
                <a:gridCol w="1712942">
                  <a:extLst>
                    <a:ext uri="{9D8B030D-6E8A-4147-A177-3AD203B41FA5}">
                      <a16:colId xmlns:a16="http://schemas.microsoft.com/office/drawing/2014/main" val="2391825842"/>
                    </a:ext>
                  </a:extLst>
                </a:gridCol>
                <a:gridCol w="1601713">
                  <a:extLst>
                    <a:ext uri="{9D8B030D-6E8A-4147-A177-3AD203B41FA5}">
                      <a16:colId xmlns:a16="http://schemas.microsoft.com/office/drawing/2014/main" val="1246679702"/>
                    </a:ext>
                  </a:extLst>
                </a:gridCol>
                <a:gridCol w="1601713">
                  <a:extLst>
                    <a:ext uri="{9D8B030D-6E8A-4147-A177-3AD203B41FA5}">
                      <a16:colId xmlns:a16="http://schemas.microsoft.com/office/drawing/2014/main" val="702502062"/>
                    </a:ext>
                  </a:extLst>
                </a:gridCol>
                <a:gridCol w="2513797">
                  <a:extLst>
                    <a:ext uri="{9D8B030D-6E8A-4147-A177-3AD203B41FA5}">
                      <a16:colId xmlns:a16="http://schemas.microsoft.com/office/drawing/2014/main" val="4226439476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Электромонтер оперативно-выездной бригады 5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30705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22311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09332"/>
              </p:ext>
            </p:extLst>
          </p:nvPr>
        </p:nvGraphicFramePr>
        <p:xfrm>
          <a:off x="551384" y="5924535"/>
          <a:ext cx="1114942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3508">
                  <a:extLst>
                    <a:ext uri="{9D8B030D-6E8A-4147-A177-3AD203B41FA5}">
                      <a16:colId xmlns:a16="http://schemas.microsoft.com/office/drawing/2014/main" val="3892947159"/>
                    </a:ext>
                  </a:extLst>
                </a:gridCol>
                <a:gridCol w="1781466">
                  <a:extLst>
                    <a:ext uri="{9D8B030D-6E8A-4147-A177-3AD203B41FA5}">
                      <a16:colId xmlns:a16="http://schemas.microsoft.com/office/drawing/2014/main" val="732048793"/>
                    </a:ext>
                  </a:extLst>
                </a:gridCol>
                <a:gridCol w="1709319">
                  <a:extLst>
                    <a:ext uri="{9D8B030D-6E8A-4147-A177-3AD203B41FA5}">
                      <a16:colId xmlns:a16="http://schemas.microsoft.com/office/drawing/2014/main" val="3034628394"/>
                    </a:ext>
                  </a:extLst>
                </a:gridCol>
                <a:gridCol w="1598325">
                  <a:extLst>
                    <a:ext uri="{9D8B030D-6E8A-4147-A177-3AD203B41FA5}">
                      <a16:colId xmlns:a16="http://schemas.microsoft.com/office/drawing/2014/main" val="1672324292"/>
                    </a:ext>
                  </a:extLst>
                </a:gridCol>
                <a:gridCol w="1598325">
                  <a:extLst>
                    <a:ext uri="{9D8B030D-6E8A-4147-A177-3AD203B41FA5}">
                      <a16:colId xmlns:a16="http://schemas.microsoft.com/office/drawing/2014/main" val="3442666031"/>
                    </a:ext>
                  </a:extLst>
                </a:gridCol>
                <a:gridCol w="2508481">
                  <a:extLst>
                    <a:ext uri="{9D8B030D-6E8A-4147-A177-3AD203B41FA5}">
                      <a16:colId xmlns:a16="http://schemas.microsoft.com/office/drawing/2014/main" val="37033224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Кстовский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372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79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>
          <a:xfrm>
            <a:off x="5550739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Нижегородское (Центральное) направление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42176"/>
              </p:ext>
            </p:extLst>
          </p:nvPr>
        </p:nvGraphicFramePr>
        <p:xfrm>
          <a:off x="578728" y="836712"/>
          <a:ext cx="11141381" cy="1099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99">
                  <a:extLst>
                    <a:ext uri="{9D8B030D-6E8A-4147-A177-3AD203B41FA5}">
                      <a16:colId xmlns:a16="http://schemas.microsoft.com/office/drawing/2014/main" val="747215292"/>
                    </a:ext>
                  </a:extLst>
                </a:gridCol>
                <a:gridCol w="1780181">
                  <a:extLst>
                    <a:ext uri="{9D8B030D-6E8A-4147-A177-3AD203B41FA5}">
                      <a16:colId xmlns:a16="http://schemas.microsoft.com/office/drawing/2014/main" val="664405771"/>
                    </a:ext>
                  </a:extLst>
                </a:gridCol>
                <a:gridCol w="1708086">
                  <a:extLst>
                    <a:ext uri="{9D8B030D-6E8A-4147-A177-3AD203B41FA5}">
                      <a16:colId xmlns:a16="http://schemas.microsoft.com/office/drawing/2014/main" val="2888949842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657766199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3276034288"/>
                    </a:ext>
                  </a:extLst>
                </a:gridCol>
                <a:gridCol w="2506671">
                  <a:extLst>
                    <a:ext uri="{9D8B030D-6E8A-4147-A177-3AD203B41FA5}">
                      <a16:colId xmlns:a16="http://schemas.microsoft.com/office/drawing/2014/main" val="14063473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4505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5552484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Управление высоковольтных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Центральный высоковольтный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Участок линий электропередачи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Бригада по эксплуатации ВЛ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Электромонтер по ремонту воздушных линий электропередачи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173652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682158"/>
              </p:ext>
            </p:extLst>
          </p:nvPr>
        </p:nvGraphicFramePr>
        <p:xfrm>
          <a:off x="578727" y="1935897"/>
          <a:ext cx="11141381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99">
                  <a:extLst>
                    <a:ext uri="{9D8B030D-6E8A-4147-A177-3AD203B41FA5}">
                      <a16:colId xmlns:a16="http://schemas.microsoft.com/office/drawing/2014/main" val="3614079050"/>
                    </a:ext>
                  </a:extLst>
                </a:gridCol>
                <a:gridCol w="1780181">
                  <a:extLst>
                    <a:ext uri="{9D8B030D-6E8A-4147-A177-3AD203B41FA5}">
                      <a16:colId xmlns:a16="http://schemas.microsoft.com/office/drawing/2014/main" val="969269504"/>
                    </a:ext>
                  </a:extLst>
                </a:gridCol>
                <a:gridCol w="1708086">
                  <a:extLst>
                    <a:ext uri="{9D8B030D-6E8A-4147-A177-3AD203B41FA5}">
                      <a16:colId xmlns:a16="http://schemas.microsoft.com/office/drawing/2014/main" val="1086771652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2281163477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3277626042"/>
                    </a:ext>
                  </a:extLst>
                </a:gridCol>
                <a:gridCol w="2506671">
                  <a:extLst>
                    <a:ext uri="{9D8B030D-6E8A-4147-A177-3AD203B41FA5}">
                      <a16:colId xmlns:a16="http://schemas.microsoft.com/office/drawing/2014/main" val="67367351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091393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772746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98720"/>
              </p:ext>
            </p:extLst>
          </p:nvPr>
        </p:nvGraphicFramePr>
        <p:xfrm>
          <a:off x="578726" y="3078897"/>
          <a:ext cx="11141381" cy="2787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98">
                  <a:extLst>
                    <a:ext uri="{9D8B030D-6E8A-4147-A177-3AD203B41FA5}">
                      <a16:colId xmlns:a16="http://schemas.microsoft.com/office/drawing/2014/main" val="1675646167"/>
                    </a:ext>
                  </a:extLst>
                </a:gridCol>
                <a:gridCol w="1780180">
                  <a:extLst>
                    <a:ext uri="{9D8B030D-6E8A-4147-A177-3AD203B41FA5}">
                      <a16:colId xmlns:a16="http://schemas.microsoft.com/office/drawing/2014/main" val="2324875123"/>
                    </a:ext>
                  </a:extLst>
                </a:gridCol>
                <a:gridCol w="1708087">
                  <a:extLst>
                    <a:ext uri="{9D8B030D-6E8A-4147-A177-3AD203B41FA5}">
                      <a16:colId xmlns:a16="http://schemas.microsoft.com/office/drawing/2014/main" val="11916885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644374385"/>
                    </a:ext>
                  </a:extLst>
                </a:gridCol>
                <a:gridCol w="1597172">
                  <a:extLst>
                    <a:ext uri="{9D8B030D-6E8A-4147-A177-3AD203B41FA5}">
                      <a16:colId xmlns:a16="http://schemas.microsoft.com/office/drawing/2014/main" val="901374752"/>
                    </a:ext>
                  </a:extLst>
                </a:gridCol>
                <a:gridCol w="2506672">
                  <a:extLst>
                    <a:ext uri="{9D8B030D-6E8A-4147-A177-3AD203B41FA5}">
                      <a16:colId xmlns:a16="http://schemas.microsoft.com/office/drawing/2014/main" val="3426911665"/>
                    </a:ext>
                  </a:extLst>
                </a:gridCol>
              </a:tblGrid>
              <a:tr h="440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Бригада по реализации дополнительных сервисов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2 и 3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2047055114"/>
                  </a:ext>
                </a:extLst>
              </a:tr>
              <a:tr h="33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Производственно-техническая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Инженер 1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312301277"/>
                  </a:ext>
                </a:extLst>
              </a:tr>
              <a:tr h="33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Производственно-техническая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Техник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718963345"/>
                  </a:ext>
                </a:extLst>
              </a:tr>
              <a:tr h="330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оперативно-выездной бригады 3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и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1733358010"/>
                  </a:ext>
                </a:extLst>
              </a:tr>
              <a:tr h="440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Контролер 2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1118219676"/>
                  </a:ext>
                </a:extLst>
              </a:tr>
              <a:tr h="4400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Нижегородский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электросчетчиков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5" marR="7335" marT="7335" marB="0" anchor="ctr"/>
                </a:tc>
                <a:extLst>
                  <a:ext uri="{0D108BD9-81ED-4DB2-BD59-A6C34878D82A}">
                    <a16:rowId xmlns:a16="http://schemas.microsoft.com/office/drawing/2014/main" val="21202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47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591944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Нижегородское (Центральное) направление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74451"/>
              </p:ext>
            </p:extLst>
          </p:nvPr>
        </p:nvGraphicFramePr>
        <p:xfrm>
          <a:off x="551384" y="836712"/>
          <a:ext cx="11161240" cy="4253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578">
                  <a:extLst>
                    <a:ext uri="{9D8B030D-6E8A-4147-A177-3AD203B41FA5}">
                      <a16:colId xmlns:a16="http://schemas.microsoft.com/office/drawing/2014/main" val="2479204490"/>
                    </a:ext>
                  </a:extLst>
                </a:gridCol>
                <a:gridCol w="1783354">
                  <a:extLst>
                    <a:ext uri="{9D8B030D-6E8A-4147-A177-3AD203B41FA5}">
                      <a16:colId xmlns:a16="http://schemas.microsoft.com/office/drawing/2014/main" val="2079756976"/>
                    </a:ext>
                  </a:extLst>
                </a:gridCol>
                <a:gridCol w="1711131">
                  <a:extLst>
                    <a:ext uri="{9D8B030D-6E8A-4147-A177-3AD203B41FA5}">
                      <a16:colId xmlns:a16="http://schemas.microsoft.com/office/drawing/2014/main" val="3228179057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113821491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908738049"/>
                    </a:ext>
                  </a:extLst>
                </a:gridCol>
                <a:gridCol w="2511139">
                  <a:extLst>
                    <a:ext uri="{9D8B030D-6E8A-4147-A177-3AD203B41FA5}">
                      <a16:colId xmlns:a16="http://schemas.microsoft.com/office/drawing/2014/main" val="311772850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9778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874692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Департамент корпоративных и технологических автоматизированных систем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Служба эксплуатации средств диспетчерского и технологического управления и информационных технологий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Нижегородский участок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Группа эксплуатации автоматизированных систем технологического управления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Инженер 2 категории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23492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Департамент корпоративных и технологических автоматизированных систем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эксплуатации средств диспетчерского и технологического управления и информационных технологий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Нижегородский участок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Группа эксплуатации автоматизированных систем технологического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Техник 2 категории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568146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Департамент корпоративных и технологических автоматизированных систем управления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эксплуатации средств диспетчерского и технологического управления и информационных технологий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Нижегородский участок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Группа эксплуатации автоматизированных систем технологического управления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Кабельщик-спайщик 6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7956894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5543254" y="4853593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Уренский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район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409994"/>
              </p:ext>
            </p:extLst>
          </p:nvPr>
        </p:nvGraphicFramePr>
        <p:xfrm>
          <a:off x="551382" y="5180470"/>
          <a:ext cx="11161242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579">
                  <a:extLst>
                    <a:ext uri="{9D8B030D-6E8A-4147-A177-3AD203B41FA5}">
                      <a16:colId xmlns:a16="http://schemas.microsoft.com/office/drawing/2014/main" val="2287813929"/>
                    </a:ext>
                  </a:extLst>
                </a:gridCol>
                <a:gridCol w="1783354">
                  <a:extLst>
                    <a:ext uri="{9D8B030D-6E8A-4147-A177-3AD203B41FA5}">
                      <a16:colId xmlns:a16="http://schemas.microsoft.com/office/drawing/2014/main" val="1792229035"/>
                    </a:ext>
                  </a:extLst>
                </a:gridCol>
                <a:gridCol w="1711131">
                  <a:extLst>
                    <a:ext uri="{9D8B030D-6E8A-4147-A177-3AD203B41FA5}">
                      <a16:colId xmlns:a16="http://schemas.microsoft.com/office/drawing/2014/main" val="4091675009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3720556258"/>
                    </a:ext>
                  </a:extLst>
                </a:gridCol>
                <a:gridCol w="1600019">
                  <a:extLst>
                    <a:ext uri="{9D8B030D-6E8A-4147-A177-3AD203B41FA5}">
                      <a16:colId xmlns:a16="http://schemas.microsoft.com/office/drawing/2014/main" val="59627720"/>
                    </a:ext>
                  </a:extLst>
                </a:gridCol>
                <a:gridCol w="2511140">
                  <a:extLst>
                    <a:ext uri="{9D8B030D-6E8A-4147-A177-3AD203B41FA5}">
                      <a16:colId xmlns:a16="http://schemas.microsoft.com/office/drawing/2014/main" val="218065523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7619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0863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Управление обеспечения производства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Служба механизации и транспорта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Уренский</a:t>
                      </a:r>
                      <a:r>
                        <a:rPr lang="ru-RU" sz="1200" u="none" strike="noStrike" dirty="0">
                          <a:effectLst/>
                        </a:rPr>
                        <a:t> участок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Машинист бульдозера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2906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20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687270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Вакансии. Богородский район электрических сетей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31812"/>
              </p:ext>
            </p:extLst>
          </p:nvPr>
        </p:nvGraphicFramePr>
        <p:xfrm>
          <a:off x="533436" y="818845"/>
          <a:ext cx="11305256" cy="31469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812">
                  <a:extLst>
                    <a:ext uri="{9D8B030D-6E8A-4147-A177-3AD203B41FA5}">
                      <a16:colId xmlns:a16="http://schemas.microsoft.com/office/drawing/2014/main" val="1851678987"/>
                    </a:ext>
                  </a:extLst>
                </a:gridCol>
                <a:gridCol w="1806364">
                  <a:extLst>
                    <a:ext uri="{9D8B030D-6E8A-4147-A177-3AD203B41FA5}">
                      <a16:colId xmlns:a16="http://schemas.microsoft.com/office/drawing/2014/main" val="519752994"/>
                    </a:ext>
                  </a:extLst>
                </a:gridCol>
                <a:gridCol w="1733210">
                  <a:extLst>
                    <a:ext uri="{9D8B030D-6E8A-4147-A177-3AD203B41FA5}">
                      <a16:colId xmlns:a16="http://schemas.microsoft.com/office/drawing/2014/main" val="2290777062"/>
                    </a:ext>
                  </a:extLst>
                </a:gridCol>
                <a:gridCol w="1620664">
                  <a:extLst>
                    <a:ext uri="{9D8B030D-6E8A-4147-A177-3AD203B41FA5}">
                      <a16:colId xmlns:a16="http://schemas.microsoft.com/office/drawing/2014/main" val="460456165"/>
                    </a:ext>
                  </a:extLst>
                </a:gridCol>
                <a:gridCol w="1620664">
                  <a:extLst>
                    <a:ext uri="{9D8B030D-6E8A-4147-A177-3AD203B41FA5}">
                      <a16:colId xmlns:a16="http://schemas.microsoft.com/office/drawing/2014/main" val="2948972241"/>
                    </a:ext>
                  </a:extLst>
                </a:gridCol>
                <a:gridCol w="2543542">
                  <a:extLst>
                    <a:ext uri="{9D8B030D-6E8A-4147-A177-3AD203B41FA5}">
                      <a16:colId xmlns:a16="http://schemas.microsoft.com/office/drawing/2014/main" val="413962216"/>
                    </a:ext>
                  </a:extLst>
                </a:gridCol>
              </a:tblGrid>
              <a:tr h="3620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717449088"/>
                  </a:ext>
                </a:extLst>
              </a:tr>
              <a:tr h="1387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8127919"/>
                  </a:ext>
                </a:extLst>
              </a:tr>
              <a:tr h="41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Богородский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3 и 4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2386619197"/>
                  </a:ext>
                </a:extLst>
              </a:tr>
              <a:tr h="312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Богородский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Производственно-техническая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Техник 2 категории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819434632"/>
                  </a:ext>
                </a:extLst>
              </a:tr>
              <a:tr h="41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123483894"/>
                  </a:ext>
                </a:extLst>
              </a:tr>
              <a:tr h="41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Богородский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Техник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1312973004"/>
                  </a:ext>
                </a:extLst>
              </a:tr>
              <a:tr h="416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Богородский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электросчетчиков 3 и 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937" marR="6937" marT="6937" marB="0" anchor="ctr"/>
                </a:tc>
                <a:extLst>
                  <a:ext uri="{0D108BD9-81ED-4DB2-BD59-A6C34878D82A}">
                    <a16:rowId xmlns:a16="http://schemas.microsoft.com/office/drawing/2014/main" val="3130471176"/>
                  </a:ext>
                </a:extLst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>
          <a:xfrm>
            <a:off x="5687270" y="3453180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Большемурашкинский район электрических сетей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8811"/>
              </p:ext>
            </p:extLst>
          </p:nvPr>
        </p:nvGraphicFramePr>
        <p:xfrm>
          <a:off x="529035" y="3789041"/>
          <a:ext cx="11327606" cy="274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727">
                  <a:extLst>
                    <a:ext uri="{9D8B030D-6E8A-4147-A177-3AD203B41FA5}">
                      <a16:colId xmlns:a16="http://schemas.microsoft.com/office/drawing/2014/main" val="1583928743"/>
                    </a:ext>
                  </a:extLst>
                </a:gridCol>
                <a:gridCol w="1809936">
                  <a:extLst>
                    <a:ext uri="{9D8B030D-6E8A-4147-A177-3AD203B41FA5}">
                      <a16:colId xmlns:a16="http://schemas.microsoft.com/office/drawing/2014/main" val="2914316365"/>
                    </a:ext>
                  </a:extLst>
                </a:gridCol>
                <a:gridCol w="1736637">
                  <a:extLst>
                    <a:ext uri="{9D8B030D-6E8A-4147-A177-3AD203B41FA5}">
                      <a16:colId xmlns:a16="http://schemas.microsoft.com/office/drawing/2014/main" val="2093064439"/>
                    </a:ext>
                  </a:extLst>
                </a:gridCol>
                <a:gridCol w="1623868">
                  <a:extLst>
                    <a:ext uri="{9D8B030D-6E8A-4147-A177-3AD203B41FA5}">
                      <a16:colId xmlns:a16="http://schemas.microsoft.com/office/drawing/2014/main" val="1695358235"/>
                    </a:ext>
                  </a:extLst>
                </a:gridCol>
                <a:gridCol w="1623868">
                  <a:extLst>
                    <a:ext uri="{9D8B030D-6E8A-4147-A177-3AD203B41FA5}">
                      <a16:colId xmlns:a16="http://schemas.microsoft.com/office/drawing/2014/main" val="2471110061"/>
                    </a:ext>
                  </a:extLst>
                </a:gridCol>
                <a:gridCol w="2548570">
                  <a:extLst>
                    <a:ext uri="{9D8B030D-6E8A-4147-A177-3AD203B41FA5}">
                      <a16:colId xmlns:a16="http://schemas.microsoft.com/office/drawing/2014/main" val="1548566260"/>
                    </a:ext>
                  </a:extLst>
                </a:gridCol>
              </a:tblGrid>
              <a:tr h="1923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структурного подразделения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9262013"/>
                  </a:ext>
                </a:extLst>
              </a:tr>
              <a:tr h="192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7114888"/>
                  </a:ext>
                </a:extLst>
              </a:tr>
              <a:tr h="553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Большемурашкинский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057422"/>
                  </a:ext>
                </a:extLst>
              </a:tr>
              <a:tr h="415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Большемурашкинский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Электромонтер оперативно-выездной бригады 5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917743"/>
                  </a:ext>
                </a:extLst>
              </a:tr>
              <a:tr h="415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Большемурашкинский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оперативно-выездной бригады 5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6003109"/>
                  </a:ext>
                </a:extLst>
              </a:tr>
              <a:tr h="415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Большемурашкинский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оперативно-выездной бригады 5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8855661"/>
                  </a:ext>
                </a:extLst>
              </a:tr>
              <a:tr h="553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Большемурашкинский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851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2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5519936" y="548680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Борский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27625"/>
              </p:ext>
            </p:extLst>
          </p:nvPr>
        </p:nvGraphicFramePr>
        <p:xfrm>
          <a:off x="564635" y="836712"/>
          <a:ext cx="11124672" cy="152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171">
                  <a:extLst>
                    <a:ext uri="{9D8B030D-6E8A-4147-A177-3AD203B41FA5}">
                      <a16:colId xmlns:a16="http://schemas.microsoft.com/office/drawing/2014/main" val="262506841"/>
                    </a:ext>
                  </a:extLst>
                </a:gridCol>
                <a:gridCol w="1777511">
                  <a:extLst>
                    <a:ext uri="{9D8B030D-6E8A-4147-A177-3AD203B41FA5}">
                      <a16:colId xmlns:a16="http://schemas.microsoft.com/office/drawing/2014/main" val="386422424"/>
                    </a:ext>
                  </a:extLst>
                </a:gridCol>
                <a:gridCol w="1705524">
                  <a:extLst>
                    <a:ext uri="{9D8B030D-6E8A-4147-A177-3AD203B41FA5}">
                      <a16:colId xmlns:a16="http://schemas.microsoft.com/office/drawing/2014/main" val="3053115776"/>
                    </a:ext>
                  </a:extLst>
                </a:gridCol>
                <a:gridCol w="1594777">
                  <a:extLst>
                    <a:ext uri="{9D8B030D-6E8A-4147-A177-3AD203B41FA5}">
                      <a16:colId xmlns:a16="http://schemas.microsoft.com/office/drawing/2014/main" val="3336095154"/>
                    </a:ext>
                  </a:extLst>
                </a:gridCol>
                <a:gridCol w="1594777">
                  <a:extLst>
                    <a:ext uri="{9D8B030D-6E8A-4147-A177-3AD203B41FA5}">
                      <a16:colId xmlns:a16="http://schemas.microsoft.com/office/drawing/2014/main" val="2112770001"/>
                    </a:ext>
                  </a:extLst>
                </a:gridCol>
                <a:gridCol w="2502912">
                  <a:extLst>
                    <a:ext uri="{9D8B030D-6E8A-4147-A177-3AD203B41FA5}">
                      <a16:colId xmlns:a16="http://schemas.microsoft.com/office/drawing/2014/main" val="348124801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808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52168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Борский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Электромонтер по эксплуатации распределительных сетей 4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249955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Борский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Бригада по реализации дополнительных сервисов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2981519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8185"/>
              </p:ext>
            </p:extLst>
          </p:nvPr>
        </p:nvGraphicFramePr>
        <p:xfrm>
          <a:off x="558760" y="2364522"/>
          <a:ext cx="11130548" cy="1000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0200">
                  <a:extLst>
                    <a:ext uri="{9D8B030D-6E8A-4147-A177-3AD203B41FA5}">
                      <a16:colId xmlns:a16="http://schemas.microsoft.com/office/drawing/2014/main" val="1326755627"/>
                    </a:ext>
                  </a:extLst>
                </a:gridCol>
                <a:gridCol w="1778450">
                  <a:extLst>
                    <a:ext uri="{9D8B030D-6E8A-4147-A177-3AD203B41FA5}">
                      <a16:colId xmlns:a16="http://schemas.microsoft.com/office/drawing/2014/main" val="701019523"/>
                    </a:ext>
                  </a:extLst>
                </a:gridCol>
                <a:gridCol w="1706426">
                  <a:extLst>
                    <a:ext uri="{9D8B030D-6E8A-4147-A177-3AD203B41FA5}">
                      <a16:colId xmlns:a16="http://schemas.microsoft.com/office/drawing/2014/main" val="2651462672"/>
                    </a:ext>
                  </a:extLst>
                </a:gridCol>
                <a:gridCol w="1595619">
                  <a:extLst>
                    <a:ext uri="{9D8B030D-6E8A-4147-A177-3AD203B41FA5}">
                      <a16:colId xmlns:a16="http://schemas.microsoft.com/office/drawing/2014/main" val="1202230586"/>
                    </a:ext>
                  </a:extLst>
                </a:gridCol>
                <a:gridCol w="1595619">
                  <a:extLst>
                    <a:ext uri="{9D8B030D-6E8A-4147-A177-3AD203B41FA5}">
                      <a16:colId xmlns:a16="http://schemas.microsoft.com/office/drawing/2014/main" val="3793516164"/>
                    </a:ext>
                  </a:extLst>
                </a:gridCol>
                <a:gridCol w="2504234">
                  <a:extLst>
                    <a:ext uri="{9D8B030D-6E8A-4147-A177-3AD203B41FA5}">
                      <a16:colId xmlns:a16="http://schemas.microsoft.com/office/drawing/2014/main" val="3466854298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Борский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606104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Борский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Административно-хозяйственная группа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Кладовщик 2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116450"/>
                  </a:ext>
                </a:extLst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5519936" y="3501008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Вачский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53654"/>
              </p:ext>
            </p:extLst>
          </p:nvPr>
        </p:nvGraphicFramePr>
        <p:xfrm>
          <a:off x="558761" y="3853393"/>
          <a:ext cx="11130546" cy="1527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0200">
                  <a:extLst>
                    <a:ext uri="{9D8B030D-6E8A-4147-A177-3AD203B41FA5}">
                      <a16:colId xmlns:a16="http://schemas.microsoft.com/office/drawing/2014/main" val="397526209"/>
                    </a:ext>
                  </a:extLst>
                </a:gridCol>
                <a:gridCol w="1778450">
                  <a:extLst>
                    <a:ext uri="{9D8B030D-6E8A-4147-A177-3AD203B41FA5}">
                      <a16:colId xmlns:a16="http://schemas.microsoft.com/office/drawing/2014/main" val="1094960431"/>
                    </a:ext>
                  </a:extLst>
                </a:gridCol>
                <a:gridCol w="1706426">
                  <a:extLst>
                    <a:ext uri="{9D8B030D-6E8A-4147-A177-3AD203B41FA5}">
                      <a16:colId xmlns:a16="http://schemas.microsoft.com/office/drawing/2014/main" val="2625542980"/>
                    </a:ext>
                  </a:extLst>
                </a:gridCol>
                <a:gridCol w="1595618">
                  <a:extLst>
                    <a:ext uri="{9D8B030D-6E8A-4147-A177-3AD203B41FA5}">
                      <a16:colId xmlns:a16="http://schemas.microsoft.com/office/drawing/2014/main" val="3492146661"/>
                    </a:ext>
                  </a:extLst>
                </a:gridCol>
                <a:gridCol w="1595618">
                  <a:extLst>
                    <a:ext uri="{9D8B030D-6E8A-4147-A177-3AD203B41FA5}">
                      <a16:colId xmlns:a16="http://schemas.microsoft.com/office/drawing/2014/main" val="1653393902"/>
                    </a:ext>
                  </a:extLst>
                </a:gridCol>
                <a:gridCol w="2504234">
                  <a:extLst>
                    <a:ext uri="{9D8B030D-6E8A-4147-A177-3AD203B41FA5}">
                      <a16:colId xmlns:a16="http://schemas.microsoft.com/office/drawing/2014/main" val="2005932798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926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98492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Вачский район электрических сетей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распределительных сетей 3 </a:t>
                      </a:r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и 4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113555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  <a:latin typeface="+mn-lt"/>
                        </a:rPr>
                        <a:t>Вачский</a:t>
                      </a:r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 район электрических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1616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6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5663952" y="476672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Выксунский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03524"/>
              </p:ext>
            </p:extLst>
          </p:nvPr>
        </p:nvGraphicFramePr>
        <p:xfrm>
          <a:off x="551383" y="836712"/>
          <a:ext cx="11233250" cy="2670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195">
                  <a:extLst>
                    <a:ext uri="{9D8B030D-6E8A-4147-A177-3AD203B41FA5}">
                      <a16:colId xmlns:a16="http://schemas.microsoft.com/office/drawing/2014/main" val="1961677882"/>
                    </a:ext>
                  </a:extLst>
                </a:gridCol>
                <a:gridCol w="1794860">
                  <a:extLst>
                    <a:ext uri="{9D8B030D-6E8A-4147-A177-3AD203B41FA5}">
                      <a16:colId xmlns:a16="http://schemas.microsoft.com/office/drawing/2014/main" val="3746081651"/>
                    </a:ext>
                  </a:extLst>
                </a:gridCol>
                <a:gridCol w="1722171">
                  <a:extLst>
                    <a:ext uri="{9D8B030D-6E8A-4147-A177-3AD203B41FA5}">
                      <a16:colId xmlns:a16="http://schemas.microsoft.com/office/drawing/2014/main" val="4142801319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2446890320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1865522656"/>
                    </a:ext>
                  </a:extLst>
                </a:gridCol>
                <a:gridCol w="2527340">
                  <a:extLst>
                    <a:ext uri="{9D8B030D-6E8A-4147-A177-3AD203B41FA5}">
                      <a16:colId xmlns:a16="http://schemas.microsoft.com/office/drawing/2014/main" val="171518373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Должность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948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004066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Выксунский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эксплуатации РС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3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 4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797417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Выксунский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Бригада по реализации дополнительных сервисов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распределительных сетей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56561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Выксунский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Инженер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881902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Выксунский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по эксплуатации электросчетчиков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8502208"/>
                  </a:ext>
                </a:extLst>
              </a:tr>
            </a:tbl>
          </a:graphicData>
        </a:graphic>
      </p:graphicFrame>
      <p:sp>
        <p:nvSpPr>
          <p:cNvPr id="8" name="Заголовок 2"/>
          <p:cNvSpPr txBox="1">
            <a:spLocks/>
          </p:cNvSpPr>
          <p:nvPr/>
        </p:nvSpPr>
        <p:spPr>
          <a:xfrm>
            <a:off x="5663952" y="3651538"/>
            <a:ext cx="6169371" cy="21602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kern="1200" spc="0" baseline="0">
                <a:solidFill>
                  <a:schemeClr val="tx1"/>
                </a:solidFill>
                <a:effectLst/>
                <a:latin typeface="+mj-lt"/>
                <a:ea typeface="PF Din Text Cond Pro" charset="0"/>
                <a:cs typeface="PF Din Text Cond Pro" charset="0"/>
              </a:defRPr>
            </a:lvl1pPr>
          </a:lstStyle>
          <a:p>
            <a:pPr algn="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Вакансии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Лысковский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район электрических сетей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90433"/>
              </p:ext>
            </p:extLst>
          </p:nvPr>
        </p:nvGraphicFramePr>
        <p:xfrm>
          <a:off x="551383" y="3976619"/>
          <a:ext cx="11233251" cy="1750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8196">
                  <a:extLst>
                    <a:ext uri="{9D8B030D-6E8A-4147-A177-3AD203B41FA5}">
                      <a16:colId xmlns:a16="http://schemas.microsoft.com/office/drawing/2014/main" val="1692229452"/>
                    </a:ext>
                  </a:extLst>
                </a:gridCol>
                <a:gridCol w="1794860">
                  <a:extLst>
                    <a:ext uri="{9D8B030D-6E8A-4147-A177-3AD203B41FA5}">
                      <a16:colId xmlns:a16="http://schemas.microsoft.com/office/drawing/2014/main" val="3813067071"/>
                    </a:ext>
                  </a:extLst>
                </a:gridCol>
                <a:gridCol w="1722171">
                  <a:extLst>
                    <a:ext uri="{9D8B030D-6E8A-4147-A177-3AD203B41FA5}">
                      <a16:colId xmlns:a16="http://schemas.microsoft.com/office/drawing/2014/main" val="609084035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2935756074"/>
                    </a:ext>
                  </a:extLst>
                </a:gridCol>
                <a:gridCol w="1610342">
                  <a:extLst>
                    <a:ext uri="{9D8B030D-6E8A-4147-A177-3AD203B41FA5}">
                      <a16:colId xmlns:a16="http://schemas.microsoft.com/office/drawing/2014/main" val="2843357213"/>
                    </a:ext>
                  </a:extLst>
                </a:gridCol>
                <a:gridCol w="2527340">
                  <a:extLst>
                    <a:ext uri="{9D8B030D-6E8A-4147-A177-3AD203B41FA5}">
                      <a16:colId xmlns:a16="http://schemas.microsoft.com/office/drawing/2014/main" val="3827237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структурного подразделения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Должность (специальность, профессия), разряд, класс (категория) квалификации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474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56056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Лысковский район электрических сетей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Оперативно-технологическая группа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Оперативно-выездная бригада</a:t>
                      </a:r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Электромонтер оперативно-выездной бригады </a:t>
                      </a:r>
                      <a:r>
                        <a:rPr lang="ru-RU" sz="12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 и 5 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285256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Лысковский</a:t>
                      </a:r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район электрических сетей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Отдел учета электроэнергии и оптимизации потерь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Контролер 3 разряда</a:t>
                      </a:r>
                      <a:endParaRPr lang="ru-RU" sz="12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633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88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"/>
</p:tagLst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2.xml><?xml version="1.0" encoding="utf-8"?>
<a:theme xmlns:a="http://schemas.openxmlformats.org/drawingml/2006/main" name="1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3.xml><?xml version="1.0" encoding="utf-8"?>
<a:theme xmlns:a="http://schemas.openxmlformats.org/drawingml/2006/main" name="2_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!RUS_Шаблон_16х9_россети_705</Template>
  <TotalTime>16334</TotalTime>
  <Words>2089</Words>
  <Application>Microsoft Office PowerPoint</Application>
  <PresentationFormat>Широкоэкранный</PresentationFormat>
  <Paragraphs>620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Narrow</vt:lpstr>
      <vt:lpstr>Calibri</vt:lpstr>
      <vt:lpstr>PF Din Text Cond Pro</vt:lpstr>
      <vt:lpstr>PF Din Text Cond Pro Light</vt:lpstr>
      <vt:lpstr>PF Din Text Cond Pro Medium</vt:lpstr>
      <vt:lpstr>PF Din Text Cond Pro Обычный</vt:lpstr>
      <vt:lpstr>Times New Roman</vt:lpstr>
      <vt:lpstr>Wingdings</vt:lpstr>
      <vt:lpstr>FSK</vt:lpstr>
      <vt:lpstr>1_FSK</vt:lpstr>
      <vt:lpstr>2_FSK</vt:lpstr>
      <vt:lpstr>Филиал ПАО «Россети Центр и Приволжье» – «Нижновэнерго» стабильная, динамично развивающаяся энергетическая компания, заинтересованная в высококвалифицированных специалистах, готовых к постоянному профессиональному развитию.   В связи с изменением организационной структуры филиала и большими объёмами работ мы ищем в свою команду молодых и энергичных сотрудников – будущих энергетиков!  Обращайтесь: Silko.IG@nn.mrsk-cp.ru, 8-910-131-34-82</vt:lpstr>
      <vt:lpstr>Вакансии. Арзамасское направление электрических сетей</vt:lpstr>
      <vt:lpstr>Вакансии. Дзержинское направление электрических сетей</vt:lpstr>
      <vt:lpstr>Вакансии. Кстовское направление электрических сетей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"ФСК ЕЭС"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Мамаева Александра Матвеевна</dc:creator>
  <cp:lastModifiedBy>StreamStation</cp:lastModifiedBy>
  <cp:revision>643</cp:revision>
  <cp:lastPrinted>2022-05-17T11:19:24Z</cp:lastPrinted>
  <dcterms:created xsi:type="dcterms:W3CDTF">2021-05-11T08:59:45Z</dcterms:created>
  <dcterms:modified xsi:type="dcterms:W3CDTF">2023-07-11T10:26:03Z</dcterms:modified>
</cp:coreProperties>
</file>